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7" r:id="rId3"/>
    <p:sldId id="323" r:id="rId4"/>
    <p:sldId id="324" r:id="rId5"/>
    <p:sldId id="325" r:id="rId6"/>
    <p:sldId id="326" r:id="rId7"/>
    <p:sldId id="327" r:id="rId8"/>
    <p:sldId id="328" r:id="rId9"/>
    <p:sldId id="329" r:id="rId10"/>
    <p:sldId id="330" r:id="rId11"/>
    <p:sldId id="331" r:id="rId12"/>
    <p:sldId id="332" r:id="rId13"/>
    <p:sldId id="334" r:id="rId14"/>
    <p:sldId id="333" r:id="rId15"/>
    <p:sldId id="340" r:id="rId16"/>
    <p:sldId id="341" r:id="rId17"/>
    <p:sldId id="353" r:id="rId18"/>
    <p:sldId id="354" r:id="rId19"/>
    <p:sldId id="355" r:id="rId20"/>
    <p:sldId id="356" r:id="rId21"/>
    <p:sldId id="357" r:id="rId22"/>
    <p:sldId id="358" r:id="rId23"/>
    <p:sldId id="359" r:id="rId24"/>
    <p:sldId id="343" r:id="rId25"/>
    <p:sldId id="346" r:id="rId26"/>
    <p:sldId id="339" r:id="rId27"/>
    <p:sldId id="335" r:id="rId28"/>
    <p:sldId id="338" r:id="rId29"/>
    <p:sldId id="347" r:id="rId30"/>
    <p:sldId id="360" r:id="rId31"/>
    <p:sldId id="366" r:id="rId32"/>
    <p:sldId id="367" r:id="rId33"/>
    <p:sldId id="368" r:id="rId34"/>
    <p:sldId id="369" r:id="rId35"/>
    <p:sldId id="370" r:id="rId36"/>
    <p:sldId id="371" r:id="rId37"/>
    <p:sldId id="372" r:id="rId38"/>
    <p:sldId id="373" r:id="rId39"/>
    <p:sldId id="374" r:id="rId40"/>
    <p:sldId id="37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2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894D31-1902-46D8-A328-084952E203A0}" type="datetimeFigureOut">
              <a:rPr lang="tr-TR" smtClean="0"/>
              <a:t>22.9.2016</a:t>
            </a:fld>
            <a:endParaRPr lang="tr-T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2526F0-536A-4FCF-9B8E-4A03FD1AF331}" type="slidenum">
              <a:rPr lang="tr-TR" smtClean="0"/>
              <a:t>‹#›</a:t>
            </a:fld>
            <a:endParaRPr lang="tr-TR"/>
          </a:p>
        </p:txBody>
      </p:sp>
    </p:spTree>
    <p:extLst>
      <p:ext uri="{BB962C8B-B14F-4D97-AF65-F5344CB8AC3E}">
        <p14:creationId xmlns:p14="http://schemas.microsoft.com/office/powerpoint/2010/main" val="298318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1D8BD707-D9CF-40AE-B4C6-C98DA3205C09}" type="datetimeFigureOut">
              <a:rPr lang="en-US" smtClean="0"/>
              <a:pPr/>
              <a:t>9/22/2016</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4.xml"/><Relationship Id="rId5" Type="http://schemas.microsoft.com/office/2007/relationships/hdphoto" Target="../media/hdphoto7.wdp"/><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16.wdp"/><Relationship Id="rId7" Type="http://schemas.microsoft.com/office/2007/relationships/hdphoto" Target="../media/hdphoto18.wdp"/><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0.png"/><Relationship Id="rId5" Type="http://schemas.microsoft.com/office/2007/relationships/hdphoto" Target="../media/hdphoto17.wdp"/><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2.png"/><Relationship Id="rId1" Type="http://schemas.openxmlformats.org/officeDocument/2006/relationships/slideLayout" Target="../slideLayouts/slideLayout4.xml"/><Relationship Id="rId5" Type="http://schemas.microsoft.com/office/2007/relationships/hdphoto" Target="../media/hdphoto21.wdp"/><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4.png"/><Relationship Id="rId1" Type="http://schemas.openxmlformats.org/officeDocument/2006/relationships/slideLayout" Target="../slideLayouts/slideLayout4.xml"/><Relationship Id="rId5" Type="http://schemas.microsoft.com/office/2007/relationships/hdphoto" Target="../media/hdphoto23.wdp"/><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8.png"/><Relationship Id="rId1" Type="http://schemas.openxmlformats.org/officeDocument/2006/relationships/slideLayout" Target="../slideLayouts/slideLayout4.xml"/><Relationship Id="rId5" Type="http://schemas.microsoft.com/office/2007/relationships/hdphoto" Target="../media/hdphoto26.wdp"/><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42.png"/><Relationship Id="rId1" Type="http://schemas.openxmlformats.org/officeDocument/2006/relationships/slideLayout" Target="../slideLayouts/slideLayout4.xml"/><Relationship Id="rId5" Type="http://schemas.microsoft.com/office/2007/relationships/hdphoto" Target="../media/hdphoto30.wdp"/><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52600" y="4724400"/>
            <a:ext cx="5637010" cy="882119"/>
          </a:xfrm>
        </p:spPr>
        <p:txBody>
          <a:bodyPr/>
          <a:lstStyle/>
          <a:p>
            <a:r>
              <a:rPr lang="tr-TR" dirty="0" smtClean="0"/>
              <a:t>Ders 1</a:t>
            </a:r>
            <a:endParaRPr lang="tr-TR" dirty="0"/>
          </a:p>
        </p:txBody>
      </p:sp>
      <p:sp>
        <p:nvSpPr>
          <p:cNvPr id="2" name="Title 1"/>
          <p:cNvSpPr>
            <a:spLocks noGrp="1"/>
          </p:cNvSpPr>
          <p:nvPr>
            <p:ph type="ctrTitle"/>
          </p:nvPr>
        </p:nvSpPr>
        <p:spPr>
          <a:xfrm>
            <a:off x="1143000" y="1524000"/>
            <a:ext cx="7175351" cy="1793167"/>
          </a:xfrm>
        </p:spPr>
        <p:txBody>
          <a:bodyPr/>
          <a:lstStyle/>
          <a:p>
            <a:pPr marL="182880" indent="0">
              <a:buNone/>
            </a:pPr>
            <a:r>
              <a:rPr lang="tr-TR" dirty="0" smtClean="0"/>
              <a:t>	TEKNİK RESİM I</a:t>
            </a:r>
            <a:endParaRPr lang="tr-TR" dirty="0"/>
          </a:p>
        </p:txBody>
      </p:sp>
    </p:spTree>
    <p:extLst>
      <p:ext uri="{BB962C8B-B14F-4D97-AF65-F5344CB8AC3E}">
        <p14:creationId xmlns:p14="http://schemas.microsoft.com/office/powerpoint/2010/main" val="1531145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p:sp>
        <p:nvSpPr>
          <p:cNvPr id="6" name="Content Placeholder 5"/>
          <p:cNvSpPr>
            <a:spLocks noGrp="1"/>
          </p:cNvSpPr>
          <p:nvPr>
            <p:ph sz="quarter" idx="13"/>
          </p:nvPr>
        </p:nvSpPr>
        <p:spPr>
          <a:xfrm>
            <a:off x="304800" y="1694815"/>
            <a:ext cx="3346704" cy="3474720"/>
          </a:xfrm>
        </p:spPr>
        <p:txBody>
          <a:bodyPr>
            <a:normAutofit fontScale="92500" lnSpcReduction="20000"/>
          </a:bodyPr>
          <a:lstStyle/>
          <a:p>
            <a:pPr marL="45720" indent="0">
              <a:buNone/>
            </a:pPr>
            <a:r>
              <a:rPr lang="tr-TR" b="1" dirty="0" smtClean="0">
                <a:solidFill>
                  <a:srgbClr val="C00000"/>
                </a:solidFill>
              </a:rPr>
              <a:t>ÇİZİM MASASI</a:t>
            </a:r>
          </a:p>
          <a:p>
            <a:pPr marL="45720" indent="0">
              <a:buNone/>
            </a:pPr>
            <a:r>
              <a:rPr lang="tr-TR" dirty="0"/>
              <a:t>Üzerine resim çizilecek kâğıdın tutturulduğu masalardır. Yüzeyi ve kenarları düzgün, köşeleri de </a:t>
            </a:r>
            <a:r>
              <a:rPr lang="tr-TR" dirty="0" smtClean="0"/>
              <a:t>90°olmalıdır</a:t>
            </a:r>
            <a:r>
              <a:rPr lang="tr-TR" dirty="0"/>
              <a:t>. Günümüzde ıhlamur, kavak, plastik, cam gibi malzemelerden ve genellikle ekonomik </a:t>
            </a:r>
            <a:r>
              <a:rPr lang="tr-TR" dirty="0" smtClean="0"/>
              <a:t>veya profesyonel </a:t>
            </a:r>
            <a:r>
              <a:rPr lang="tr-TR" dirty="0"/>
              <a:t>model olarak </a:t>
            </a:r>
            <a:r>
              <a:rPr lang="tr-TR" dirty="0" smtClean="0"/>
              <a:t>üretilmektedir.</a:t>
            </a:r>
            <a:endParaRPr lang="tr-TR"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3" r="3860"/>
          <a:stretch/>
        </p:blipFill>
        <p:spPr bwMode="auto">
          <a:xfrm>
            <a:off x="3433137" y="2121212"/>
            <a:ext cx="5710863" cy="29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p:sp>
        <p:nvSpPr>
          <p:cNvPr id="6" name="Content Placeholder 5"/>
          <p:cNvSpPr>
            <a:spLocks noGrp="1"/>
          </p:cNvSpPr>
          <p:nvPr>
            <p:ph sz="quarter" idx="13"/>
          </p:nvPr>
        </p:nvSpPr>
        <p:spPr>
          <a:xfrm>
            <a:off x="1066800" y="1981200"/>
            <a:ext cx="3346704" cy="3474720"/>
          </a:xfrm>
        </p:spPr>
        <p:txBody>
          <a:bodyPr>
            <a:normAutofit/>
          </a:bodyPr>
          <a:lstStyle/>
          <a:p>
            <a:pPr marL="45720" indent="0">
              <a:buNone/>
            </a:pPr>
            <a:r>
              <a:rPr lang="tr-TR" sz="2000" b="1" dirty="0" smtClean="0">
                <a:solidFill>
                  <a:srgbClr val="C00000"/>
                </a:solidFill>
              </a:rPr>
              <a:t>PERGEL</a:t>
            </a:r>
          </a:p>
          <a:p>
            <a:pPr marL="45720" indent="0">
              <a:buNone/>
            </a:pPr>
            <a:r>
              <a:rPr lang="tr-TR" sz="2000" dirty="0"/>
              <a:t>Daire ve yay çizimi ile bir ölçünün bir yerden başka bir yere taşınıp işaretlenmesinde veya belli </a:t>
            </a:r>
            <a:r>
              <a:rPr lang="tr-TR" sz="2000" dirty="0" smtClean="0"/>
              <a:t>birölçünün </a:t>
            </a:r>
            <a:r>
              <a:rPr lang="tr-TR" sz="2000" dirty="0"/>
              <a:t>birkaç defa tekrarlanarak işaretlenmesinde </a:t>
            </a:r>
            <a:r>
              <a:rPr lang="tr-TR" sz="2000" dirty="0" smtClean="0"/>
              <a:t>kullanılır.</a:t>
            </a:r>
            <a:endParaRPr lang="tr-TR" sz="2000" dirty="0"/>
          </a:p>
        </p:txBody>
      </p:sp>
      <p:pic>
        <p:nvPicPr>
          <p:cNvPr id="10242"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rot="5400000">
            <a:off x="3425399" y="2189028"/>
            <a:ext cx="6577573" cy="276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p:sp>
        <p:nvSpPr>
          <p:cNvPr id="6" name="Content Placeholder 5"/>
          <p:cNvSpPr>
            <a:spLocks noGrp="1"/>
          </p:cNvSpPr>
          <p:nvPr>
            <p:ph sz="quarter" idx="13"/>
          </p:nvPr>
        </p:nvSpPr>
        <p:spPr>
          <a:xfrm>
            <a:off x="805422" y="1905000"/>
            <a:ext cx="7772400" cy="1143000"/>
          </a:xfrm>
        </p:spPr>
        <p:txBody>
          <a:bodyPr>
            <a:normAutofit/>
          </a:bodyPr>
          <a:lstStyle/>
          <a:p>
            <a:pPr marL="45720" indent="0">
              <a:buNone/>
            </a:pPr>
            <a:r>
              <a:rPr lang="tr-TR" sz="2000" b="1" dirty="0" smtClean="0">
                <a:solidFill>
                  <a:srgbClr val="C00000"/>
                </a:solidFill>
              </a:rPr>
              <a:t>DAİRE VE YAY ŞABLONLARI</a:t>
            </a:r>
          </a:p>
          <a:p>
            <a:pPr marL="45720" indent="0">
              <a:buNone/>
            </a:pPr>
            <a:r>
              <a:rPr lang="tr-TR" sz="2000" dirty="0"/>
              <a:t>Belirli ölçülerde daire ve yay çizmek için kullanılan </a:t>
            </a:r>
            <a:r>
              <a:rPr lang="tr-TR" sz="2000" dirty="0" smtClean="0"/>
              <a:t>şablonlardır.</a:t>
            </a:r>
            <a:endParaRPr lang="tr-TR" sz="2000" b="1"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831" y="3200400"/>
            <a:ext cx="777718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p:sp>
        <p:nvSpPr>
          <p:cNvPr id="6" name="Content Placeholder 5"/>
          <p:cNvSpPr>
            <a:spLocks noGrp="1"/>
          </p:cNvSpPr>
          <p:nvPr>
            <p:ph sz="quarter" idx="13"/>
          </p:nvPr>
        </p:nvSpPr>
        <p:spPr>
          <a:xfrm>
            <a:off x="457200" y="1600200"/>
            <a:ext cx="3956304" cy="3855720"/>
          </a:xfrm>
        </p:spPr>
        <p:txBody>
          <a:bodyPr>
            <a:normAutofit/>
          </a:bodyPr>
          <a:lstStyle/>
          <a:p>
            <a:pPr marL="45720" indent="0">
              <a:buNone/>
            </a:pPr>
            <a:r>
              <a:rPr lang="tr-TR" sz="2000" b="1" dirty="0" smtClean="0">
                <a:solidFill>
                  <a:srgbClr val="C00000"/>
                </a:solidFill>
              </a:rPr>
              <a:t>KAĞITLAR VE ÖLÇÜLERİ</a:t>
            </a:r>
          </a:p>
          <a:p>
            <a:pPr marL="45720" indent="0">
              <a:buNone/>
            </a:pPr>
            <a:r>
              <a:rPr lang="tr-TR" sz="2000" dirty="0"/>
              <a:t>Teknik resimde kullanılan standart kâğıt ölçüleri, A serisi formalarıdır. Resim kâğıtları, tam </a:t>
            </a:r>
            <a:r>
              <a:rPr lang="tr-TR" sz="2000" dirty="0" smtClean="0"/>
              <a:t>ölçüsünde veya </a:t>
            </a:r>
            <a:r>
              <a:rPr lang="tr-TR" sz="2000" dirty="0"/>
              <a:t>resim masalarına yapıştırma payı ilaveli olarak </a:t>
            </a:r>
            <a:r>
              <a:rPr lang="tr-TR" sz="2000" dirty="0" smtClean="0"/>
              <a:t>kesilir. A </a:t>
            </a:r>
            <a:r>
              <a:rPr lang="tr-TR" sz="2000" dirty="0"/>
              <a:t>serisi resim kâğıtlarının net ölçüleri aşağıdaki tabloda gösterilmiştir</a:t>
            </a:r>
            <a:endParaRPr lang="tr-TR" sz="2000" dirty="0">
              <a:solidFill>
                <a:srgbClr val="C00000"/>
              </a:solidFill>
            </a:endParaRPr>
          </a:p>
        </p:txBody>
      </p:sp>
      <p:pic>
        <p:nvPicPr>
          <p:cNvPr id="12292" name="Picture 4"/>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7200" y="4953000"/>
            <a:ext cx="516255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724400" y="1981200"/>
            <a:ext cx="378142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6200"/>
            <a:ext cx="6512511" cy="1143000"/>
          </a:xfrm>
          <a:effectLst/>
        </p:spPr>
        <p:txBody>
          <a:bodyPr/>
          <a:lstStyle/>
          <a:p>
            <a:pPr marL="0" indent="0" algn="ctr">
              <a:buNone/>
            </a:pPr>
            <a:r>
              <a:rPr lang="tr-TR" sz="2400" dirty="0" smtClean="0">
                <a:effectLst/>
              </a:rPr>
              <a:t>TEKNİK RESİMDE KULLANILAN ARAÇ VE GEREÇLERİ</a:t>
            </a:r>
            <a:endParaRPr lang="tr-TR" sz="2400" dirty="0">
              <a:effectLst/>
            </a:endParaRPr>
          </a:p>
        </p:txBody>
      </p:sp>
      <p:pic>
        <p:nvPicPr>
          <p:cNvPr id="3" name="TR-1-şekil-2-1.avi">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143000" y="914400"/>
            <a:ext cx="7213598" cy="5410200"/>
          </a:xfrm>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1143000"/>
          </a:xfrm>
          <a:effectLst/>
        </p:spPr>
        <p:txBody>
          <a:bodyPr/>
          <a:lstStyle/>
          <a:p>
            <a:pPr marL="0" indent="0" algn="ctr">
              <a:buNone/>
            </a:pPr>
            <a:r>
              <a:rPr lang="tr-TR" sz="2400" dirty="0" smtClean="0">
                <a:solidFill>
                  <a:srgbClr val="C00000"/>
                </a:solidFill>
                <a:effectLst/>
              </a:rPr>
              <a:t>TEKNİK RESİMDE KULLANILAN STANDARTLAR VE 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419100" y="1219200"/>
            <a:ext cx="3733800" cy="457200"/>
          </a:xfrm>
        </p:spPr>
        <p:txBody>
          <a:bodyPr>
            <a:normAutofit/>
          </a:bodyPr>
          <a:lstStyle/>
          <a:p>
            <a:pPr marL="45720" indent="0">
              <a:buNone/>
            </a:pPr>
            <a:r>
              <a:rPr lang="tr-TR" sz="2000" dirty="0" smtClean="0">
                <a:solidFill>
                  <a:srgbClr val="C00000"/>
                </a:solidFill>
              </a:rPr>
              <a:t>ÇİZGİ TİPLERİ</a:t>
            </a:r>
            <a:endParaRPr lang="tr-TR" sz="2000" dirty="0">
              <a:solidFill>
                <a:srgbClr val="C00000"/>
              </a:solidFill>
            </a:endParaRPr>
          </a:p>
        </p:txBody>
      </p:sp>
      <p:sp>
        <p:nvSpPr>
          <p:cNvPr id="4" name="Content Placeholder 3"/>
          <p:cNvSpPr>
            <a:spLocks noGrp="1"/>
          </p:cNvSpPr>
          <p:nvPr>
            <p:ph sz="quarter" idx="14"/>
          </p:nvPr>
        </p:nvSpPr>
        <p:spPr>
          <a:xfrm>
            <a:off x="4800600" y="1828800"/>
            <a:ext cx="3346704" cy="3474720"/>
          </a:xfrm>
        </p:spPr>
        <p:txBody>
          <a:bodyPr/>
          <a:lstStyle/>
          <a:p>
            <a:endParaRPr lang="tr-TR"/>
          </a:p>
        </p:txBody>
      </p:sp>
      <p:pic>
        <p:nvPicPr>
          <p:cNvPr id="16387" name="Picture 3"/>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p:blipFill>
        <p:spPr bwMode="auto">
          <a:xfrm>
            <a:off x="2286000" y="1447800"/>
            <a:ext cx="6734175"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5-Point Star 4"/>
          <p:cNvSpPr/>
          <p:nvPr/>
        </p:nvSpPr>
        <p:spPr>
          <a:xfrm flipV="1">
            <a:off x="8061638" y="1889975"/>
            <a:ext cx="2286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5-Point Star 7"/>
          <p:cNvSpPr/>
          <p:nvPr/>
        </p:nvSpPr>
        <p:spPr>
          <a:xfrm flipV="1">
            <a:off x="8061638" y="2112136"/>
            <a:ext cx="2286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5-Point Star 10"/>
          <p:cNvSpPr/>
          <p:nvPr/>
        </p:nvSpPr>
        <p:spPr>
          <a:xfrm flipV="1">
            <a:off x="7543800" y="4876800"/>
            <a:ext cx="2286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5-Point Star 11"/>
          <p:cNvSpPr/>
          <p:nvPr/>
        </p:nvSpPr>
        <p:spPr>
          <a:xfrm flipV="1">
            <a:off x="8736706" y="3200400"/>
            <a:ext cx="2286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5-Point Star 12"/>
          <p:cNvSpPr/>
          <p:nvPr/>
        </p:nvSpPr>
        <p:spPr>
          <a:xfrm flipV="1">
            <a:off x="8531717" y="2971800"/>
            <a:ext cx="2286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5-Point Star 13"/>
          <p:cNvSpPr/>
          <p:nvPr/>
        </p:nvSpPr>
        <p:spPr>
          <a:xfrm flipV="1">
            <a:off x="7983828" y="2482404"/>
            <a:ext cx="2286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5-Point Star 14"/>
          <p:cNvSpPr/>
          <p:nvPr/>
        </p:nvSpPr>
        <p:spPr>
          <a:xfrm flipV="1">
            <a:off x="7985438" y="2302099"/>
            <a:ext cx="2286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5-Point Star 15"/>
          <p:cNvSpPr/>
          <p:nvPr/>
        </p:nvSpPr>
        <p:spPr>
          <a:xfrm flipV="1">
            <a:off x="8736706" y="3482662"/>
            <a:ext cx="228600" cy="152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71810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1143000"/>
          </a:xfrm>
          <a:effectLst/>
        </p:spPr>
        <p:txBody>
          <a:bodyPr/>
          <a:lstStyle/>
          <a:p>
            <a:pPr marL="0" indent="0" algn="ctr">
              <a:buNone/>
            </a:pPr>
            <a:r>
              <a:rPr lang="tr-TR" sz="2400" dirty="0" smtClean="0">
                <a:solidFill>
                  <a:srgbClr val="C00000"/>
                </a:solidFill>
                <a:effectLst/>
              </a:rPr>
              <a:t>TEKNİK RESİMDE KULLANILAN STANDARTLAR VE GEOMETRİK ÇİZİMLER</a:t>
            </a:r>
            <a:endParaRPr lang="tr-TR" sz="2400" dirty="0">
              <a:solidFill>
                <a:srgbClr val="C00000"/>
              </a:solidFill>
              <a:effectLst/>
            </a:endParaRPr>
          </a:p>
        </p:txBody>
      </p:sp>
      <p:sp>
        <p:nvSpPr>
          <p:cNvPr id="4" name="Content Placeholder 3"/>
          <p:cNvSpPr>
            <a:spLocks noGrp="1"/>
          </p:cNvSpPr>
          <p:nvPr>
            <p:ph sz="quarter" idx="14"/>
          </p:nvPr>
        </p:nvSpPr>
        <p:spPr>
          <a:xfrm>
            <a:off x="914400" y="1676400"/>
            <a:ext cx="3346704" cy="3474720"/>
          </a:xfrm>
        </p:spPr>
        <p:txBody>
          <a:bodyPr/>
          <a:lstStyle/>
          <a:p>
            <a:pPr marL="45720" indent="0">
              <a:buNone/>
            </a:pPr>
            <a:r>
              <a:rPr lang="tr-TR" b="1" dirty="0" smtClean="0">
                <a:solidFill>
                  <a:srgbClr val="C00000"/>
                </a:solidFill>
              </a:rPr>
              <a:t>ÇİZGİ TİPLERİ</a:t>
            </a:r>
            <a:endParaRPr lang="tr-TR" b="1" dirty="0">
              <a:solidFill>
                <a:srgbClr val="C00000"/>
              </a:solidFill>
            </a:endParaRPr>
          </a:p>
        </p:txBody>
      </p:sp>
      <p:pic>
        <p:nvPicPr>
          <p:cNvPr id="17410"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600200" y="2590800"/>
            <a:ext cx="7270916"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4267200"/>
            <a:ext cx="311150" cy="20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1810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162800" cy="685800"/>
          </a:xfrm>
          <a:effectLst/>
        </p:spPr>
        <p:txBody>
          <a:bodyPr/>
          <a:lstStyle/>
          <a:p>
            <a:pPr marL="0" indent="0" algn="ctr">
              <a:buNone/>
            </a:pPr>
            <a:r>
              <a:rPr lang="tr-TR" sz="2400" dirty="0">
                <a:solidFill>
                  <a:srgbClr val="C00000"/>
                </a:solidFill>
                <a:effectLst/>
              </a:rPr>
              <a:t>ÇİZGİ TİPLERİNİN KULLANIMLARINA ÖRNEKLER</a:t>
            </a:r>
            <a:r>
              <a:rPr lang="tr-TR" sz="2400" dirty="0">
                <a:solidFill>
                  <a:srgbClr val="C00000"/>
                </a:solidFill>
              </a:rPr>
              <a:t/>
            </a:r>
            <a:br>
              <a:rPr lang="tr-TR" sz="2400" dirty="0">
                <a:solidFill>
                  <a:srgbClr val="C00000"/>
                </a:solidFill>
              </a:rPr>
            </a:br>
            <a:endParaRPr lang="tr-TR" sz="2400" dirty="0">
              <a:solidFill>
                <a:srgbClr val="C00000"/>
              </a:solidFill>
              <a:effectLst/>
            </a:endParaRPr>
          </a:p>
        </p:txBody>
      </p:sp>
      <p:sp>
        <p:nvSpPr>
          <p:cNvPr id="3" name="Content Placeholder 2"/>
          <p:cNvSpPr>
            <a:spLocks noGrp="1"/>
          </p:cNvSpPr>
          <p:nvPr>
            <p:ph sz="quarter" idx="13"/>
          </p:nvPr>
        </p:nvSpPr>
        <p:spPr>
          <a:xfrm>
            <a:off x="762000" y="838200"/>
            <a:ext cx="7620000" cy="457200"/>
          </a:xfrm>
        </p:spPr>
        <p:txBody>
          <a:bodyPr>
            <a:normAutofit/>
          </a:bodyPr>
          <a:lstStyle/>
          <a:p>
            <a:pPr marL="45720" indent="0">
              <a:buNone/>
            </a:pPr>
            <a:r>
              <a:rPr lang="tr-TR" sz="2000" dirty="0" smtClean="0">
                <a:solidFill>
                  <a:srgbClr val="C00000"/>
                </a:solidFill>
              </a:rPr>
              <a:t>01.1 DAR (İNCE </a:t>
            </a:r>
            <a:r>
              <a:rPr lang="tr-TR" sz="2000" dirty="0">
                <a:solidFill>
                  <a:srgbClr val="C00000"/>
                </a:solidFill>
              </a:rPr>
              <a:t>) SÜREKLİ </a:t>
            </a:r>
            <a:r>
              <a:rPr lang="tr-TR" sz="2000" dirty="0" smtClean="0">
                <a:solidFill>
                  <a:srgbClr val="C00000"/>
                </a:solidFill>
              </a:rPr>
              <a:t>ÇİZGİ</a:t>
            </a:r>
            <a:endParaRPr lang="tr-TR" sz="1800" dirty="0">
              <a:solidFill>
                <a:srgbClr val="C00000"/>
              </a:solidFill>
            </a:endParaRPr>
          </a:p>
        </p:txBody>
      </p:sp>
      <p:pic>
        <p:nvPicPr>
          <p:cNvPr id="18435" name="Picture 3"/>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919495" y="1435994"/>
            <a:ext cx="7481555" cy="481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4955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162800" cy="685800"/>
          </a:xfrm>
          <a:effectLst/>
        </p:spPr>
        <p:txBody>
          <a:bodyPr/>
          <a:lstStyle/>
          <a:p>
            <a:pPr marL="0" indent="0" algn="ctr">
              <a:buNone/>
            </a:pPr>
            <a:r>
              <a:rPr lang="tr-TR" sz="2400" dirty="0">
                <a:solidFill>
                  <a:srgbClr val="C00000"/>
                </a:solidFill>
                <a:effectLst/>
              </a:rPr>
              <a:t>ÇİZGİ TİPLERİNİN KULLANIMLARINA ÖRNEKLER</a:t>
            </a:r>
            <a:r>
              <a:rPr lang="tr-TR" sz="2400" dirty="0">
                <a:solidFill>
                  <a:srgbClr val="C00000"/>
                </a:solidFill>
              </a:rPr>
              <a:t/>
            </a:r>
            <a:br>
              <a:rPr lang="tr-TR" sz="2400" dirty="0">
                <a:solidFill>
                  <a:srgbClr val="C00000"/>
                </a:solidFill>
              </a:rPr>
            </a:br>
            <a:endParaRPr lang="tr-TR" sz="2400" dirty="0">
              <a:solidFill>
                <a:srgbClr val="C00000"/>
              </a:solidFill>
              <a:effectLst/>
            </a:endParaRPr>
          </a:p>
        </p:txBody>
      </p:sp>
      <p:sp>
        <p:nvSpPr>
          <p:cNvPr id="3" name="Content Placeholder 2"/>
          <p:cNvSpPr>
            <a:spLocks noGrp="1"/>
          </p:cNvSpPr>
          <p:nvPr>
            <p:ph sz="quarter" idx="13"/>
          </p:nvPr>
        </p:nvSpPr>
        <p:spPr>
          <a:xfrm>
            <a:off x="762000" y="838200"/>
            <a:ext cx="7620000" cy="457200"/>
          </a:xfrm>
        </p:spPr>
        <p:txBody>
          <a:bodyPr>
            <a:normAutofit/>
          </a:bodyPr>
          <a:lstStyle/>
          <a:p>
            <a:pPr marL="45720" indent="0">
              <a:buNone/>
            </a:pPr>
            <a:r>
              <a:rPr lang="tr-TR" sz="2000" dirty="0" smtClean="0">
                <a:solidFill>
                  <a:srgbClr val="C00000"/>
                </a:solidFill>
              </a:rPr>
              <a:t>01.1 DAR (İNCE </a:t>
            </a:r>
            <a:r>
              <a:rPr lang="tr-TR" sz="2000" dirty="0">
                <a:solidFill>
                  <a:srgbClr val="C00000"/>
                </a:solidFill>
              </a:rPr>
              <a:t>) SÜREKLİ </a:t>
            </a:r>
            <a:r>
              <a:rPr lang="tr-TR" sz="2000" dirty="0" smtClean="0">
                <a:solidFill>
                  <a:srgbClr val="C00000"/>
                </a:solidFill>
              </a:rPr>
              <a:t>ÇİZGİ</a:t>
            </a:r>
            <a:endParaRPr lang="tr-TR" sz="1800" dirty="0">
              <a:solidFill>
                <a:srgbClr val="C00000"/>
              </a:solidFill>
            </a:endParaRPr>
          </a:p>
        </p:txBody>
      </p:sp>
      <p:pic>
        <p:nvPicPr>
          <p:cNvPr id="1945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609600" y="1371600"/>
            <a:ext cx="789432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211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162800" cy="685800"/>
          </a:xfrm>
          <a:effectLst/>
        </p:spPr>
        <p:txBody>
          <a:bodyPr/>
          <a:lstStyle/>
          <a:p>
            <a:pPr marL="0" indent="0" algn="ctr">
              <a:buNone/>
            </a:pPr>
            <a:r>
              <a:rPr lang="tr-TR" sz="2400" dirty="0">
                <a:solidFill>
                  <a:srgbClr val="C00000"/>
                </a:solidFill>
                <a:effectLst/>
              </a:rPr>
              <a:t>ÇİZGİ TİPLERİNİN KULLANIMLARINA ÖRNEKLER</a:t>
            </a:r>
            <a:r>
              <a:rPr lang="tr-TR" sz="2400" dirty="0">
                <a:solidFill>
                  <a:srgbClr val="C00000"/>
                </a:solidFill>
              </a:rPr>
              <a:t/>
            </a:r>
            <a:br>
              <a:rPr lang="tr-TR" sz="2400" dirty="0">
                <a:solidFill>
                  <a:srgbClr val="C00000"/>
                </a:solidFill>
              </a:rPr>
            </a:br>
            <a:endParaRPr lang="tr-TR" sz="2400" dirty="0">
              <a:solidFill>
                <a:srgbClr val="C00000"/>
              </a:solidFill>
              <a:effectLst/>
            </a:endParaRPr>
          </a:p>
        </p:txBody>
      </p:sp>
      <p:sp>
        <p:nvSpPr>
          <p:cNvPr id="3" name="Content Placeholder 2"/>
          <p:cNvSpPr>
            <a:spLocks noGrp="1"/>
          </p:cNvSpPr>
          <p:nvPr>
            <p:ph sz="quarter" idx="13"/>
          </p:nvPr>
        </p:nvSpPr>
        <p:spPr>
          <a:xfrm>
            <a:off x="762000" y="838200"/>
            <a:ext cx="7620000" cy="457200"/>
          </a:xfrm>
        </p:spPr>
        <p:txBody>
          <a:bodyPr>
            <a:normAutofit/>
          </a:bodyPr>
          <a:lstStyle/>
          <a:p>
            <a:pPr marL="45720" indent="0">
              <a:buNone/>
            </a:pPr>
            <a:r>
              <a:rPr lang="tr-TR" sz="2000" dirty="0" smtClean="0">
                <a:solidFill>
                  <a:srgbClr val="C00000"/>
                </a:solidFill>
              </a:rPr>
              <a:t>01.1 DAR (İNCE </a:t>
            </a:r>
            <a:r>
              <a:rPr lang="tr-TR" sz="2000" dirty="0">
                <a:solidFill>
                  <a:srgbClr val="C00000"/>
                </a:solidFill>
              </a:rPr>
              <a:t>) SÜREKLİ </a:t>
            </a:r>
            <a:r>
              <a:rPr lang="tr-TR" sz="2000" dirty="0" smtClean="0">
                <a:solidFill>
                  <a:srgbClr val="C00000"/>
                </a:solidFill>
              </a:rPr>
              <a:t>ÇİZGİ</a:t>
            </a:r>
            <a:endParaRPr lang="tr-TR" sz="1800" dirty="0">
              <a:solidFill>
                <a:srgbClr val="C00000"/>
              </a:solidFill>
            </a:endParaRPr>
          </a:p>
        </p:txBody>
      </p:sp>
      <p:pic>
        <p:nvPicPr>
          <p:cNvPr id="2048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2132"/>
          <a:stretch/>
        </p:blipFill>
        <p:spPr bwMode="auto">
          <a:xfrm>
            <a:off x="990600" y="1524000"/>
            <a:ext cx="7571635" cy="4705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211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p:sp>
        <p:nvSpPr>
          <p:cNvPr id="6" name="Content Placeholder 5"/>
          <p:cNvSpPr>
            <a:spLocks noGrp="1"/>
          </p:cNvSpPr>
          <p:nvPr>
            <p:ph sz="quarter" idx="13"/>
          </p:nvPr>
        </p:nvSpPr>
        <p:spPr>
          <a:xfrm>
            <a:off x="762000" y="1371600"/>
            <a:ext cx="3651504" cy="4084320"/>
          </a:xfrm>
        </p:spPr>
        <p:txBody>
          <a:bodyPr/>
          <a:lstStyle/>
          <a:p>
            <a:pPr marL="45720" indent="0">
              <a:buNone/>
            </a:pPr>
            <a:r>
              <a:rPr lang="tr-TR" dirty="0" smtClean="0">
                <a:solidFill>
                  <a:srgbClr val="C00000"/>
                </a:solidFill>
              </a:rPr>
              <a:t>KALEMLER</a:t>
            </a:r>
          </a:p>
          <a:p>
            <a:pPr marL="45720" indent="0">
              <a:buNone/>
            </a:pPr>
            <a:r>
              <a:rPr lang="tr-TR" sz="2000" b="1" dirty="0" smtClean="0">
                <a:solidFill>
                  <a:srgbClr val="C00000"/>
                </a:solidFill>
              </a:rPr>
              <a:t>a.Sert </a:t>
            </a:r>
            <a:r>
              <a:rPr lang="tr-TR" sz="2000" b="1" dirty="0">
                <a:solidFill>
                  <a:srgbClr val="C00000"/>
                </a:solidFill>
              </a:rPr>
              <a:t>kalemler</a:t>
            </a:r>
            <a:r>
              <a:rPr lang="tr-TR" sz="2000" b="1" dirty="0" smtClean="0">
                <a:solidFill>
                  <a:srgbClr val="C00000"/>
                </a:solidFill>
              </a:rPr>
              <a:t>:</a:t>
            </a:r>
          </a:p>
          <a:p>
            <a:pPr marL="45720" indent="0" algn="just">
              <a:buNone/>
            </a:pPr>
            <a:r>
              <a:rPr lang="tr-TR" sz="2000" dirty="0" smtClean="0"/>
              <a:t>4H</a:t>
            </a:r>
            <a:r>
              <a:rPr lang="tr-TR" sz="2000" dirty="0"/>
              <a:t>, 5H, 6H, 7H, 8H, 9H sembolleri ile gösterilirler. Rakamlar büyüdükçe </a:t>
            </a:r>
            <a:r>
              <a:rPr lang="tr-TR" sz="2000" dirty="0" smtClean="0"/>
              <a:t>kalemin sertliği </a:t>
            </a:r>
            <a:r>
              <a:rPr lang="tr-TR" sz="2000" dirty="0"/>
              <a:t>artar. Bu kalemler çok hafif çizgilerin çizilmesinde kullanılır.</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733800"/>
            <a:ext cx="4953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675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162800" cy="685800"/>
          </a:xfrm>
          <a:effectLst/>
        </p:spPr>
        <p:txBody>
          <a:bodyPr/>
          <a:lstStyle/>
          <a:p>
            <a:pPr marL="0" indent="0" algn="ctr">
              <a:buNone/>
            </a:pPr>
            <a:r>
              <a:rPr lang="tr-TR" sz="2400" dirty="0">
                <a:solidFill>
                  <a:srgbClr val="C00000"/>
                </a:solidFill>
                <a:effectLst/>
              </a:rPr>
              <a:t>ÇİZGİ TİPLERİNİN KULLANIMLARINA ÖRNEKLER</a:t>
            </a:r>
            <a:r>
              <a:rPr lang="tr-TR" sz="2400" dirty="0">
                <a:solidFill>
                  <a:srgbClr val="C00000"/>
                </a:solidFill>
              </a:rPr>
              <a:t/>
            </a:r>
            <a:br>
              <a:rPr lang="tr-TR" sz="2400" dirty="0">
                <a:solidFill>
                  <a:srgbClr val="C00000"/>
                </a:solidFill>
              </a:rPr>
            </a:br>
            <a:endParaRPr lang="tr-TR" sz="2400" dirty="0">
              <a:solidFill>
                <a:srgbClr val="C00000"/>
              </a:solidFill>
              <a:effectLst/>
            </a:endParaRPr>
          </a:p>
        </p:txBody>
      </p:sp>
      <p:sp>
        <p:nvSpPr>
          <p:cNvPr id="3" name="Content Placeholder 2"/>
          <p:cNvSpPr>
            <a:spLocks noGrp="1"/>
          </p:cNvSpPr>
          <p:nvPr>
            <p:ph sz="quarter" idx="13"/>
          </p:nvPr>
        </p:nvSpPr>
        <p:spPr>
          <a:xfrm>
            <a:off x="762000" y="838200"/>
            <a:ext cx="7620000" cy="457200"/>
          </a:xfrm>
        </p:spPr>
        <p:txBody>
          <a:bodyPr>
            <a:normAutofit/>
          </a:bodyPr>
          <a:lstStyle/>
          <a:p>
            <a:pPr marL="45720" indent="0">
              <a:buNone/>
            </a:pPr>
            <a:r>
              <a:rPr lang="tr-TR" sz="2000" dirty="0" smtClean="0">
                <a:solidFill>
                  <a:srgbClr val="C00000"/>
                </a:solidFill>
              </a:rPr>
              <a:t>01.2 GENİŞ (KALIN) </a:t>
            </a:r>
            <a:r>
              <a:rPr lang="tr-TR" sz="2000" dirty="0">
                <a:solidFill>
                  <a:srgbClr val="C00000"/>
                </a:solidFill>
              </a:rPr>
              <a:t>SÜREKLİ </a:t>
            </a:r>
            <a:r>
              <a:rPr lang="tr-TR" sz="2000" dirty="0" smtClean="0">
                <a:solidFill>
                  <a:srgbClr val="C00000"/>
                </a:solidFill>
              </a:rPr>
              <a:t>ÇİZGİ</a:t>
            </a:r>
            <a:endParaRPr lang="tr-TR" sz="1800" dirty="0">
              <a:solidFill>
                <a:srgbClr val="C00000"/>
              </a:solidFill>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914400" y="1371600"/>
            <a:ext cx="7581900" cy="50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2112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162800" cy="685800"/>
          </a:xfrm>
          <a:effectLst/>
        </p:spPr>
        <p:txBody>
          <a:bodyPr/>
          <a:lstStyle/>
          <a:p>
            <a:pPr marL="0" indent="0" algn="ctr">
              <a:buNone/>
            </a:pPr>
            <a:r>
              <a:rPr lang="tr-TR" sz="2400" dirty="0">
                <a:solidFill>
                  <a:srgbClr val="C00000"/>
                </a:solidFill>
                <a:effectLst/>
              </a:rPr>
              <a:t>ÇİZGİ TİPLERİNİN KULLANIMLARINA ÖRNEKLER</a:t>
            </a:r>
            <a:r>
              <a:rPr lang="tr-TR" sz="2400" dirty="0">
                <a:solidFill>
                  <a:srgbClr val="C00000"/>
                </a:solidFill>
              </a:rPr>
              <a:t/>
            </a:r>
            <a:br>
              <a:rPr lang="tr-TR" sz="2400" dirty="0">
                <a:solidFill>
                  <a:srgbClr val="C00000"/>
                </a:solidFill>
              </a:rPr>
            </a:br>
            <a:endParaRPr lang="tr-TR" sz="2400" dirty="0">
              <a:solidFill>
                <a:srgbClr val="C00000"/>
              </a:solidFill>
              <a:effectLst/>
            </a:endParaRPr>
          </a:p>
        </p:txBody>
      </p:sp>
      <p:sp>
        <p:nvSpPr>
          <p:cNvPr id="3" name="Content Placeholder 2"/>
          <p:cNvSpPr>
            <a:spLocks noGrp="1"/>
          </p:cNvSpPr>
          <p:nvPr>
            <p:ph sz="quarter" idx="13"/>
          </p:nvPr>
        </p:nvSpPr>
        <p:spPr>
          <a:xfrm>
            <a:off x="762000" y="838200"/>
            <a:ext cx="7620000" cy="457200"/>
          </a:xfrm>
        </p:spPr>
        <p:txBody>
          <a:bodyPr>
            <a:normAutofit/>
          </a:bodyPr>
          <a:lstStyle/>
          <a:p>
            <a:pPr marL="45720" indent="0">
              <a:buNone/>
            </a:pPr>
            <a:r>
              <a:rPr lang="tr-TR" sz="2000" dirty="0" smtClean="0">
                <a:solidFill>
                  <a:srgbClr val="C00000"/>
                </a:solidFill>
              </a:rPr>
              <a:t>02.1 DAR (İNCE ) VE 02.2 GENİŞ (KALIN) KESİK ÇİZGİ</a:t>
            </a:r>
            <a:endParaRPr lang="tr-TR" sz="1800" dirty="0">
              <a:solidFill>
                <a:srgbClr val="C00000"/>
              </a:solidFill>
            </a:endParaRP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685800" y="1346143"/>
            <a:ext cx="7949743" cy="235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211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162800" cy="685800"/>
          </a:xfrm>
          <a:effectLst/>
        </p:spPr>
        <p:txBody>
          <a:bodyPr/>
          <a:lstStyle/>
          <a:p>
            <a:pPr marL="0" indent="0" algn="ctr">
              <a:buNone/>
            </a:pPr>
            <a:r>
              <a:rPr lang="tr-TR" sz="2400" dirty="0">
                <a:solidFill>
                  <a:srgbClr val="C00000"/>
                </a:solidFill>
                <a:effectLst/>
              </a:rPr>
              <a:t>ÇİZGİ TİPLERİNİN KULLANIMLARINA ÖRNEKLER</a:t>
            </a:r>
            <a:r>
              <a:rPr lang="tr-TR" sz="2400" dirty="0">
                <a:solidFill>
                  <a:srgbClr val="C00000"/>
                </a:solidFill>
              </a:rPr>
              <a:t/>
            </a:r>
            <a:br>
              <a:rPr lang="tr-TR" sz="2400" dirty="0">
                <a:solidFill>
                  <a:srgbClr val="C00000"/>
                </a:solidFill>
              </a:rPr>
            </a:br>
            <a:endParaRPr lang="tr-TR" sz="2400" dirty="0">
              <a:solidFill>
                <a:srgbClr val="C00000"/>
              </a:solidFill>
              <a:effectLst/>
            </a:endParaRPr>
          </a:p>
        </p:txBody>
      </p:sp>
      <p:sp>
        <p:nvSpPr>
          <p:cNvPr id="3" name="Content Placeholder 2"/>
          <p:cNvSpPr>
            <a:spLocks noGrp="1"/>
          </p:cNvSpPr>
          <p:nvPr>
            <p:ph sz="quarter" idx="13"/>
          </p:nvPr>
        </p:nvSpPr>
        <p:spPr>
          <a:xfrm>
            <a:off x="762000" y="838200"/>
            <a:ext cx="7620000" cy="457200"/>
          </a:xfrm>
        </p:spPr>
        <p:txBody>
          <a:bodyPr>
            <a:normAutofit fontScale="92500"/>
          </a:bodyPr>
          <a:lstStyle/>
          <a:p>
            <a:pPr marL="45720" indent="0">
              <a:buNone/>
            </a:pPr>
            <a:r>
              <a:rPr lang="tr-TR" sz="2000" dirty="0" smtClean="0">
                <a:solidFill>
                  <a:srgbClr val="C00000"/>
                </a:solidFill>
              </a:rPr>
              <a:t>04.1 DAR (İNCE </a:t>
            </a:r>
            <a:r>
              <a:rPr lang="tr-TR" sz="2000" dirty="0">
                <a:solidFill>
                  <a:srgbClr val="C00000"/>
                </a:solidFill>
              </a:rPr>
              <a:t>) </a:t>
            </a:r>
            <a:r>
              <a:rPr lang="tr-TR" sz="2000" dirty="0" smtClean="0">
                <a:solidFill>
                  <a:srgbClr val="C00000"/>
                </a:solidFill>
              </a:rPr>
              <a:t>VE 04.2 GENİŞ (KALIN) NOKTALI UZUN KESİK ÇİZGİ</a:t>
            </a:r>
            <a:endParaRPr lang="tr-TR" sz="1800" dirty="0">
              <a:solidFill>
                <a:srgbClr val="C00000"/>
              </a:solidFill>
            </a:endParaRP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762000" y="1457459"/>
            <a:ext cx="7710353" cy="468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2112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162800" cy="685800"/>
          </a:xfrm>
          <a:effectLst/>
        </p:spPr>
        <p:txBody>
          <a:bodyPr/>
          <a:lstStyle/>
          <a:p>
            <a:pPr marL="0" indent="0" algn="ctr">
              <a:buNone/>
            </a:pPr>
            <a:r>
              <a:rPr lang="tr-TR" sz="2400" dirty="0">
                <a:solidFill>
                  <a:srgbClr val="C00000"/>
                </a:solidFill>
                <a:effectLst/>
              </a:rPr>
              <a:t>ÇİZGİ TİPLERİNİN KULLANIMLARINA ÖRNEKLER</a:t>
            </a:r>
            <a:r>
              <a:rPr lang="tr-TR" sz="2400" dirty="0">
                <a:solidFill>
                  <a:srgbClr val="C00000"/>
                </a:solidFill>
              </a:rPr>
              <a:t/>
            </a:r>
            <a:br>
              <a:rPr lang="tr-TR" sz="2400" dirty="0">
                <a:solidFill>
                  <a:srgbClr val="C00000"/>
                </a:solidFill>
              </a:rPr>
            </a:br>
            <a:endParaRPr lang="tr-TR" sz="2400" dirty="0">
              <a:solidFill>
                <a:srgbClr val="C00000"/>
              </a:solidFill>
              <a:effectLst/>
            </a:endParaRPr>
          </a:p>
        </p:txBody>
      </p:sp>
      <p:sp>
        <p:nvSpPr>
          <p:cNvPr id="3" name="Content Placeholder 2"/>
          <p:cNvSpPr>
            <a:spLocks noGrp="1"/>
          </p:cNvSpPr>
          <p:nvPr>
            <p:ph sz="quarter" idx="13"/>
          </p:nvPr>
        </p:nvSpPr>
        <p:spPr>
          <a:xfrm>
            <a:off x="762000" y="838200"/>
            <a:ext cx="7620000" cy="457200"/>
          </a:xfrm>
        </p:spPr>
        <p:txBody>
          <a:bodyPr>
            <a:normAutofit/>
          </a:bodyPr>
          <a:lstStyle/>
          <a:p>
            <a:pPr marL="45720" indent="0">
              <a:buNone/>
            </a:pPr>
            <a:r>
              <a:rPr lang="tr-TR" sz="2000" dirty="0" smtClean="0">
                <a:solidFill>
                  <a:srgbClr val="C00000"/>
                </a:solidFill>
              </a:rPr>
              <a:t>05.1 DAR (İNCE </a:t>
            </a:r>
            <a:r>
              <a:rPr lang="tr-TR" sz="2000" dirty="0">
                <a:solidFill>
                  <a:srgbClr val="C00000"/>
                </a:solidFill>
              </a:rPr>
              <a:t>) </a:t>
            </a:r>
            <a:r>
              <a:rPr lang="tr-TR" sz="2000" dirty="0" smtClean="0">
                <a:solidFill>
                  <a:srgbClr val="C00000"/>
                </a:solidFill>
              </a:rPr>
              <a:t>İKİ NOKTALI UZUN KESİK ÇİZGİ</a:t>
            </a:r>
            <a:endParaRPr lang="tr-TR" sz="1800" dirty="0">
              <a:solidFill>
                <a:srgbClr val="C00000"/>
              </a:solidFill>
            </a:endParaRPr>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838200" y="1225639"/>
            <a:ext cx="7291588" cy="510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838200" y="4663233"/>
            <a:ext cx="2271580" cy="164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672338" y="4517470"/>
            <a:ext cx="24574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2112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57200" y="838200"/>
                <a:ext cx="8305800" cy="5029200"/>
              </a:xfrm>
            </p:spPr>
            <p:txBody>
              <a:bodyPr>
                <a:normAutofit/>
              </a:bodyPr>
              <a:lstStyle/>
              <a:p>
                <a:pPr marL="45720" indent="0">
                  <a:buNone/>
                </a:pPr>
                <a:r>
                  <a:rPr lang="tr-TR" b="1" dirty="0" smtClean="0">
                    <a:solidFill>
                      <a:srgbClr val="C00000"/>
                    </a:solidFill>
                  </a:rPr>
                  <a:t>ÖLÇEKLER</a:t>
                </a:r>
              </a:p>
              <a:p>
                <a:pPr marL="45720" indent="0">
                  <a:buNone/>
                </a:pPr>
                <a:r>
                  <a:rPr lang="tr-TR" b="1" dirty="0" smtClean="0"/>
                  <a:t>Ölçek</a:t>
                </a:r>
                <a:r>
                  <a:rPr lang="tr-TR" b="1" dirty="0"/>
                  <a:t>: </a:t>
                </a:r>
                <a:r>
                  <a:rPr lang="tr-TR" sz="2000" dirty="0"/>
                  <a:t>Teknik resmi çizilen parçaların, çizim ölçülerinin gerçek ölçülerine oranıdır. Buna göre</a:t>
                </a:r>
                <a:r>
                  <a:rPr lang="tr-TR" sz="2000" dirty="0" smtClean="0"/>
                  <a:t>:</a:t>
                </a:r>
              </a:p>
              <a:p>
                <a:pPr marL="45720" indent="0">
                  <a:buNone/>
                </a:pPr>
                <a14:m>
                  <m:oMathPara xmlns:m="http://schemas.openxmlformats.org/officeDocument/2006/math">
                    <m:oMathParaPr>
                      <m:jc m:val="centerGroup"/>
                    </m:oMathParaPr>
                    <m:oMath xmlns:m="http://schemas.openxmlformats.org/officeDocument/2006/math">
                      <m:r>
                        <a:rPr lang="tr-TR" b="0" i="1" smtClean="0">
                          <a:latin typeface="Cambria Math"/>
                        </a:rPr>
                        <m:t>Ö</m:t>
                      </m:r>
                      <m:r>
                        <a:rPr lang="tr-TR" b="0" i="1" smtClean="0">
                          <a:latin typeface="Cambria Math"/>
                        </a:rPr>
                        <m:t>𝐿</m:t>
                      </m:r>
                      <m:r>
                        <a:rPr lang="tr-TR" b="0" i="1" smtClean="0">
                          <a:latin typeface="Cambria Math"/>
                        </a:rPr>
                        <m:t>Ç</m:t>
                      </m:r>
                      <m:r>
                        <a:rPr lang="tr-TR" b="0" i="1" smtClean="0">
                          <a:latin typeface="Cambria Math"/>
                        </a:rPr>
                        <m:t>𝐸𝐾</m:t>
                      </m:r>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Çİ</m:t>
                          </m:r>
                          <m:r>
                            <a:rPr lang="tr-TR" b="0" i="1" smtClean="0">
                              <a:latin typeface="Cambria Math"/>
                            </a:rPr>
                            <m:t>𝑍</m:t>
                          </m:r>
                          <m:r>
                            <a:rPr lang="tr-TR" b="0" i="1" smtClean="0">
                              <a:latin typeface="Cambria Math"/>
                            </a:rPr>
                            <m:t>İ</m:t>
                          </m:r>
                          <m:r>
                            <a:rPr lang="tr-TR" b="0" i="1" smtClean="0">
                              <a:latin typeface="Cambria Math"/>
                            </a:rPr>
                            <m:t>𝑀</m:t>
                          </m:r>
                          <m:r>
                            <a:rPr lang="tr-TR" b="0" i="1" smtClean="0">
                              <a:latin typeface="Cambria Math"/>
                            </a:rPr>
                            <m:t> Ö</m:t>
                          </m:r>
                          <m:r>
                            <a:rPr lang="tr-TR" b="0" i="1" smtClean="0">
                              <a:latin typeface="Cambria Math"/>
                            </a:rPr>
                            <m:t>𝐿</m:t>
                          </m:r>
                          <m:r>
                            <a:rPr lang="tr-TR" b="0" i="1" smtClean="0">
                              <a:latin typeface="Cambria Math"/>
                            </a:rPr>
                            <m:t>ÇÜ</m:t>
                          </m:r>
                          <m:r>
                            <a:rPr lang="tr-TR" b="0" i="1" smtClean="0">
                              <a:latin typeface="Cambria Math"/>
                            </a:rPr>
                            <m:t>𝐿𝐸𝑅</m:t>
                          </m:r>
                          <m:r>
                            <a:rPr lang="tr-TR" b="0" i="1" smtClean="0">
                              <a:latin typeface="Cambria Math"/>
                            </a:rPr>
                            <m:t>İ</m:t>
                          </m:r>
                        </m:num>
                        <m:den>
                          <m:r>
                            <a:rPr lang="tr-TR" b="0" i="1" smtClean="0">
                              <a:latin typeface="Cambria Math"/>
                            </a:rPr>
                            <m:t>𝐺𝐸𝑅</m:t>
                          </m:r>
                          <m:r>
                            <a:rPr lang="tr-TR" b="0" i="1" smtClean="0">
                              <a:latin typeface="Cambria Math"/>
                            </a:rPr>
                            <m:t>Ç</m:t>
                          </m:r>
                          <m:r>
                            <a:rPr lang="tr-TR" b="0" i="1" smtClean="0">
                              <a:latin typeface="Cambria Math"/>
                            </a:rPr>
                            <m:t>𝐸𝐾</m:t>
                          </m:r>
                          <m:r>
                            <a:rPr lang="tr-TR" b="0" i="1" smtClean="0">
                              <a:latin typeface="Cambria Math"/>
                            </a:rPr>
                            <m:t> Ö</m:t>
                          </m:r>
                          <m:r>
                            <a:rPr lang="tr-TR" b="0" i="1" smtClean="0">
                              <a:latin typeface="Cambria Math"/>
                            </a:rPr>
                            <m:t>𝐿</m:t>
                          </m:r>
                          <m:r>
                            <a:rPr lang="tr-TR" b="0" i="1" smtClean="0">
                              <a:latin typeface="Cambria Math"/>
                            </a:rPr>
                            <m:t>ÇÜ</m:t>
                          </m:r>
                          <m:r>
                            <a:rPr lang="tr-TR" b="0" i="1" smtClean="0">
                              <a:latin typeface="Cambria Math"/>
                            </a:rPr>
                            <m:t>𝐿𝐸𝑅</m:t>
                          </m:r>
                          <m:r>
                            <a:rPr lang="tr-TR" b="0" i="1" smtClean="0">
                              <a:latin typeface="Cambria Math"/>
                            </a:rPr>
                            <m:t>İ</m:t>
                          </m:r>
                        </m:den>
                      </m:f>
                    </m:oMath>
                  </m:oMathPara>
                </a14:m>
                <a:endParaRPr lang="tr-TR" b="0" dirty="0" smtClean="0"/>
              </a:p>
              <a:p>
                <a:pPr marL="45720" indent="0">
                  <a:buNone/>
                </a:pPr>
                <a:r>
                  <a:rPr lang="tr-TR" sz="2000" dirty="0" smtClean="0"/>
                  <a:t>Teknik resimde, çizilen parçaların gerçek ölçülerine uygun çizimleri yapılır, ancak parça çok küçük ya da çok büyük olabilir. Bu durumda, resim kâğıtlarına rahatlıkla yerleştirilen ve çizgilerin anlamlarının anlaşılabileceği gibi daha büyük veya daha küçük ölçülerde resim çizmek gerekir. Böylece, resmin daha anlaşılır olması sağlanır. Ölçek, cismin karmaşıklığına ve gösterilme amacına göre seçilir. Seçilen ölçek her durumda, verilmesi istenen bilginin kolay ve açık olmasını sağlayacak büyüklükte olmalıdır.</a:t>
                </a:r>
                <a:endParaRPr lang="tr-TR" sz="20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57200" y="838200"/>
                <a:ext cx="8305800" cy="5029200"/>
              </a:xfrm>
              <a:blipFill rotWithShape="1">
                <a:blip r:embed="rId2"/>
                <a:stretch>
                  <a:fillRect l="-293" t="-848" r="-1101"/>
                </a:stretch>
              </a:blipFill>
            </p:spPr>
            <p:txBody>
              <a:bodyPr/>
              <a:lstStyle/>
              <a:p>
                <a:r>
                  <a:rPr lang="tr-TR">
                    <a:noFill/>
                  </a:rPr>
                  <a:t> </a:t>
                </a:r>
              </a:p>
            </p:txBody>
          </p:sp>
        </mc:Fallback>
      </mc:AlternateContent>
    </p:spTree>
    <p:extLst>
      <p:ext uri="{BB962C8B-B14F-4D97-AF65-F5344CB8AC3E}">
        <p14:creationId xmlns:p14="http://schemas.microsoft.com/office/powerpoint/2010/main" val="33718103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4400" y="609600"/>
            <a:ext cx="7620000" cy="3581400"/>
          </a:xfrm>
        </p:spPr>
        <p:txBody>
          <a:bodyPr>
            <a:normAutofit/>
          </a:bodyPr>
          <a:lstStyle/>
          <a:p>
            <a:pPr marL="45720" indent="0">
              <a:buNone/>
            </a:pPr>
            <a:r>
              <a:rPr lang="tr-TR" sz="2000" dirty="0" smtClean="0">
                <a:solidFill>
                  <a:srgbClr val="C00000"/>
                </a:solidFill>
              </a:rPr>
              <a:t>ÖLÇEK ÇEŞİTLERİ</a:t>
            </a:r>
          </a:p>
          <a:p>
            <a:pPr marL="45720" indent="0">
              <a:buNone/>
            </a:pPr>
            <a:r>
              <a:rPr lang="tr-TR" sz="2000" dirty="0"/>
              <a:t>Ölçek isimlendirilirken, parça gerçek ölçüsünde çizilmiş ise; gerçek büyüklük ölçeği, </a:t>
            </a:r>
            <a:r>
              <a:rPr lang="tr-TR" sz="2000" dirty="0" smtClean="0"/>
              <a:t>küçültülerek çizilmiş </a:t>
            </a:r>
            <a:r>
              <a:rPr lang="tr-TR" sz="2000" dirty="0"/>
              <a:t>ise; küçültme ölçeği, büyütülerek çizilmiş ise; büyültme ölçeği, adını alır</a:t>
            </a:r>
            <a:r>
              <a:rPr lang="tr-TR" sz="2000" dirty="0" smtClean="0"/>
              <a:t>.</a:t>
            </a:r>
          </a:p>
          <a:p>
            <a:pPr marL="45720" indent="0">
              <a:buNone/>
            </a:pPr>
            <a:endParaRPr lang="tr-TR" sz="2000" dirty="0"/>
          </a:p>
          <a:p>
            <a:pPr marL="45720" indent="0">
              <a:buNone/>
            </a:pPr>
            <a:r>
              <a:rPr lang="tr-TR" sz="2000" b="1" dirty="0"/>
              <a:t>1) Gerçek ölçek: </a:t>
            </a:r>
            <a:r>
              <a:rPr lang="tr-TR" sz="2000" dirty="0"/>
              <a:t>1:1</a:t>
            </a:r>
          </a:p>
          <a:p>
            <a:pPr marL="45720" indent="0">
              <a:buNone/>
            </a:pPr>
            <a:r>
              <a:rPr lang="sv-SE" sz="2000" b="1" dirty="0"/>
              <a:t>2) Küçültme ölçekleri: </a:t>
            </a:r>
            <a:r>
              <a:rPr lang="sv-SE" sz="2000" dirty="0"/>
              <a:t>1:2, 1:5, 1:10, 1:20, 1:50, 1:100, 1:200, 1:500, 1:1000</a:t>
            </a:r>
          </a:p>
          <a:p>
            <a:pPr marL="45720" indent="0">
              <a:buNone/>
            </a:pPr>
            <a:r>
              <a:rPr lang="sv-SE" sz="2000" b="1" dirty="0"/>
              <a:t>3) Büyütme ölçekleri: </a:t>
            </a:r>
            <a:r>
              <a:rPr lang="sv-SE" sz="2000" dirty="0"/>
              <a:t>2:1, 5:1, 10:1</a:t>
            </a:r>
            <a:endParaRPr lang="tr-TR" sz="2000" dirty="0">
              <a:solidFill>
                <a:srgbClr val="C00000"/>
              </a:solidFill>
            </a:endParaRPr>
          </a:p>
        </p:txBody>
      </p:sp>
    </p:spTree>
    <p:extLst>
      <p:ext uri="{BB962C8B-B14F-4D97-AF65-F5344CB8AC3E}">
        <p14:creationId xmlns:p14="http://schemas.microsoft.com/office/powerpoint/2010/main" val="33718103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1143000"/>
          </a:xfrm>
          <a:effectLst/>
        </p:spPr>
        <p:txBody>
          <a:bodyPr/>
          <a:lstStyle/>
          <a:p>
            <a:pPr marL="0" indent="0" algn="ctr">
              <a:buNone/>
            </a:pPr>
            <a:r>
              <a:rPr lang="tr-TR" sz="2400" dirty="0" smtClean="0">
                <a:solidFill>
                  <a:srgbClr val="C00000"/>
                </a:solidFill>
                <a:effectLst/>
              </a:rPr>
              <a:t>TEKNİK RESİMDE KULLANILAN STANDARTLAR VE 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914400" y="1828800"/>
            <a:ext cx="3657600" cy="3474720"/>
          </a:xfrm>
        </p:spPr>
        <p:txBody>
          <a:bodyPr>
            <a:normAutofit/>
          </a:bodyPr>
          <a:lstStyle/>
          <a:p>
            <a:pPr marL="45720" indent="0">
              <a:buNone/>
            </a:pPr>
            <a:r>
              <a:rPr lang="tr-TR" sz="2000" b="1" dirty="0" smtClean="0">
                <a:solidFill>
                  <a:srgbClr val="C00000"/>
                </a:solidFill>
              </a:rPr>
              <a:t>A3 KAĞIDININ KATLANMASI</a:t>
            </a:r>
            <a:endParaRPr lang="tr-TR" sz="2000" b="1" dirty="0">
              <a:solidFill>
                <a:srgbClr val="C00000"/>
              </a:solidFill>
            </a:endParaRPr>
          </a:p>
        </p:txBody>
      </p:sp>
      <p:pic>
        <p:nvPicPr>
          <p:cNvPr id="1536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l="1645" r="6291"/>
          <a:stretch/>
        </p:blipFill>
        <p:spPr bwMode="auto">
          <a:xfrm>
            <a:off x="220014" y="2438400"/>
            <a:ext cx="8923986" cy="3013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957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6969711" cy="1143000"/>
          </a:xfrm>
          <a:effectLst/>
        </p:spPr>
        <p:txBody>
          <a:bodyPr/>
          <a:lstStyle/>
          <a:p>
            <a:pPr marL="0" indent="0" algn="ctr">
              <a:buNone/>
            </a:pPr>
            <a:r>
              <a:rPr lang="tr-TR" sz="2400" dirty="0" smtClean="0">
                <a:solidFill>
                  <a:srgbClr val="C00000"/>
                </a:solidFill>
                <a:effectLst/>
              </a:rPr>
              <a:t>TEKNİK RESİMDE KULLANILAN STANDARTLAR VE GEOMETRİK ÇİZİMLER</a:t>
            </a:r>
            <a:endParaRPr lang="tr-TR" sz="2400" dirty="0">
              <a:solidFill>
                <a:srgbClr val="C00000"/>
              </a:solidFill>
              <a:effectLst/>
            </a:endParaRPr>
          </a:p>
        </p:txBody>
      </p:sp>
      <p:sp>
        <p:nvSpPr>
          <p:cNvPr id="6" name="Content Placeholder 5"/>
          <p:cNvSpPr>
            <a:spLocks noGrp="1"/>
          </p:cNvSpPr>
          <p:nvPr>
            <p:ph sz="quarter" idx="13"/>
          </p:nvPr>
        </p:nvSpPr>
        <p:spPr>
          <a:xfrm>
            <a:off x="1066800" y="1981200"/>
            <a:ext cx="3346704" cy="3474720"/>
          </a:xfrm>
        </p:spPr>
        <p:txBody>
          <a:bodyPr>
            <a:normAutofit/>
          </a:bodyPr>
          <a:lstStyle/>
          <a:p>
            <a:pPr marL="45720" indent="0">
              <a:buNone/>
            </a:pPr>
            <a:r>
              <a:rPr lang="tr-TR" sz="2000" b="1" dirty="0" smtClean="0">
                <a:solidFill>
                  <a:srgbClr val="C00000"/>
                </a:solidFill>
              </a:rPr>
              <a:t>ANTET ÇİZİMİ</a:t>
            </a:r>
          </a:p>
          <a:p>
            <a:pPr marL="45720" indent="0">
              <a:buNone/>
            </a:pPr>
            <a:endParaRPr lang="tr-TR" sz="2000" dirty="0">
              <a:solidFill>
                <a:srgbClr val="C00000"/>
              </a:solidFill>
            </a:endParaRPr>
          </a:p>
        </p:txBody>
      </p:sp>
      <p:pic>
        <p:nvPicPr>
          <p:cNvPr id="13314"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143000" y="2514600"/>
            <a:ext cx="2305878"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495800" y="2628900"/>
            <a:ext cx="3812598"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6969711" cy="1143000"/>
          </a:xfrm>
          <a:effectLst/>
        </p:spPr>
        <p:txBody>
          <a:bodyPr/>
          <a:lstStyle/>
          <a:p>
            <a:pPr marL="0" indent="0" algn="ctr">
              <a:buNone/>
            </a:pPr>
            <a:r>
              <a:rPr lang="tr-TR" sz="2400" dirty="0" smtClean="0">
                <a:solidFill>
                  <a:srgbClr val="C00000"/>
                </a:solidFill>
                <a:effectLst/>
              </a:rPr>
              <a:t>TEKNİK RESİMDE KULLANILAN STANDARTLAR VE GEOMETRİK ÇİZİMLER</a:t>
            </a:r>
            <a:endParaRPr lang="tr-TR" sz="2400" dirty="0">
              <a:solidFill>
                <a:srgbClr val="C00000"/>
              </a:solidFill>
              <a:effectLst/>
            </a:endParaRPr>
          </a:p>
        </p:txBody>
      </p:sp>
      <p:pic>
        <p:nvPicPr>
          <p:cNvPr id="14340"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3717235" y="2971800"/>
            <a:ext cx="5410200" cy="1712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52400" y="1219199"/>
            <a:ext cx="3492621"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3635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685800" y="1600200"/>
            <a:ext cx="3575304" cy="3703320"/>
          </a:xfrm>
        </p:spPr>
        <p:txBody>
          <a:bodyPr>
            <a:normAutofit fontScale="92500" lnSpcReduction="10000"/>
          </a:bodyPr>
          <a:lstStyle/>
          <a:p>
            <a:pPr marL="45720" indent="0">
              <a:buNone/>
            </a:pPr>
            <a:r>
              <a:rPr lang="tr-TR" b="1" dirty="0">
                <a:solidFill>
                  <a:srgbClr val="C00000"/>
                </a:solidFill>
              </a:rPr>
              <a:t>Doğrunun orta noktasını bulmak</a:t>
            </a:r>
          </a:p>
          <a:p>
            <a:pPr>
              <a:buFont typeface="Arial" pitchFamily="34" charset="0"/>
              <a:buChar char="•"/>
            </a:pPr>
            <a:r>
              <a:rPr lang="tr-TR" dirty="0"/>
              <a:t>A noktası merkez olmak üzere, yarıçapı AB doğrusunun yarısından fazla olan bir yay çizilir. </a:t>
            </a:r>
            <a:endParaRPr lang="tr-TR" dirty="0" smtClean="0"/>
          </a:p>
          <a:p>
            <a:pPr>
              <a:buFont typeface="Arial" pitchFamily="34" charset="0"/>
              <a:buChar char="•"/>
            </a:pPr>
            <a:r>
              <a:rPr lang="tr-TR" dirty="0" smtClean="0"/>
              <a:t>Pergel</a:t>
            </a:r>
            <a:r>
              <a:rPr lang="tr-TR" dirty="0"/>
              <a:t>, </a:t>
            </a:r>
            <a:r>
              <a:rPr lang="tr-TR" dirty="0" smtClean="0"/>
              <a:t>B noktasına </a:t>
            </a:r>
            <a:r>
              <a:rPr lang="tr-TR" dirty="0"/>
              <a:t>batırılıp yay kestirilir</a:t>
            </a:r>
            <a:r>
              <a:rPr lang="tr-TR" dirty="0" smtClean="0"/>
              <a:t>.</a:t>
            </a:r>
          </a:p>
          <a:p>
            <a:pPr>
              <a:buFont typeface="Arial" pitchFamily="34" charset="0"/>
              <a:buChar char="•"/>
            </a:pPr>
            <a:r>
              <a:rPr lang="tr-TR" dirty="0" smtClean="0"/>
              <a:t> </a:t>
            </a:r>
            <a:r>
              <a:rPr lang="tr-TR" dirty="0"/>
              <a:t>C ve D noktaları birleştirilir. CD’ nin AB’ yi kestiği yer AB’nin </a:t>
            </a:r>
            <a:r>
              <a:rPr lang="tr-TR" dirty="0" smtClean="0"/>
              <a:t>orta noktasıdır.</a:t>
            </a:r>
            <a:endParaRPr lang="tr-TR" dirty="0"/>
          </a:p>
        </p:txBody>
      </p:sp>
      <p:pic>
        <p:nvPicPr>
          <p:cNvPr id="5123" name="Picture 3"/>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319458" y="2137893"/>
            <a:ext cx="3891649" cy="2662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1810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p:sp>
        <p:nvSpPr>
          <p:cNvPr id="6" name="Content Placeholder 5"/>
          <p:cNvSpPr>
            <a:spLocks noGrp="1"/>
          </p:cNvSpPr>
          <p:nvPr>
            <p:ph sz="quarter" idx="13"/>
          </p:nvPr>
        </p:nvSpPr>
        <p:spPr>
          <a:xfrm>
            <a:off x="685800" y="1676400"/>
            <a:ext cx="3886200" cy="3779520"/>
          </a:xfrm>
        </p:spPr>
        <p:txBody>
          <a:bodyPr>
            <a:noAutofit/>
          </a:bodyPr>
          <a:lstStyle/>
          <a:p>
            <a:pPr marL="45720" indent="0">
              <a:buNone/>
            </a:pPr>
            <a:r>
              <a:rPr lang="tr-TR" sz="2000" b="1" dirty="0" smtClean="0">
                <a:solidFill>
                  <a:srgbClr val="C00000"/>
                </a:solidFill>
              </a:rPr>
              <a:t>b.Orta </a:t>
            </a:r>
            <a:r>
              <a:rPr lang="tr-TR" sz="2000" b="1" dirty="0">
                <a:solidFill>
                  <a:srgbClr val="C00000"/>
                </a:solidFill>
              </a:rPr>
              <a:t>sertlikte kalemler: </a:t>
            </a:r>
            <a:endParaRPr lang="tr-TR" sz="2000" b="1" dirty="0" smtClean="0">
              <a:solidFill>
                <a:srgbClr val="C00000"/>
              </a:solidFill>
            </a:endParaRPr>
          </a:p>
          <a:p>
            <a:pPr marL="45720" indent="0">
              <a:buNone/>
            </a:pPr>
            <a:r>
              <a:rPr lang="tr-TR" sz="2000" dirty="0" smtClean="0"/>
              <a:t>3H</a:t>
            </a:r>
            <a:r>
              <a:rPr lang="tr-TR" sz="2000" dirty="0"/>
              <a:t>, 2H, H, F, HB, B sembolleri ile gösterilir. Bu grupta en sert kalem </a:t>
            </a:r>
            <a:r>
              <a:rPr lang="tr-TR" sz="2000" dirty="0" smtClean="0"/>
              <a:t>3H olmak </a:t>
            </a:r>
            <a:r>
              <a:rPr lang="tr-TR" sz="2000" dirty="0"/>
              <a:t>üzere B’ ye doğru yumuşar. B </a:t>
            </a:r>
            <a:r>
              <a:rPr lang="tr-TR" sz="2000" dirty="0" smtClean="0"/>
              <a:t>en yumuşaktır</a:t>
            </a:r>
            <a:r>
              <a:rPr lang="tr-TR" sz="2000" dirty="0"/>
              <a:t>. 3H, 2H, H kalemleri makine ve </a:t>
            </a:r>
            <a:r>
              <a:rPr lang="tr-TR" sz="2000" dirty="0" smtClean="0"/>
              <a:t>inşaat resimlerinde </a:t>
            </a:r>
            <a:r>
              <a:rPr lang="tr-TR" sz="2000" dirty="0"/>
              <a:t>yardımcı çizgi için; F, HB, B Kalemleri ise koyu çizgilerde, kroki resimlerde, yazılarda, </a:t>
            </a:r>
            <a:r>
              <a:rPr lang="tr-TR" sz="2000" dirty="0" smtClean="0"/>
              <a:t>ok başlarında </a:t>
            </a:r>
            <a:r>
              <a:rPr lang="tr-TR" sz="2000" dirty="0"/>
              <a:t>vb. yerlerde kullanılır.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8401" y="1752600"/>
            <a:ext cx="4005051"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685800" y="1600200"/>
            <a:ext cx="4953000" cy="3703320"/>
          </a:xfrm>
        </p:spPr>
        <p:txBody>
          <a:bodyPr>
            <a:normAutofit fontScale="77500" lnSpcReduction="20000"/>
          </a:bodyPr>
          <a:lstStyle/>
          <a:p>
            <a:pPr marL="45720" indent="0">
              <a:buNone/>
            </a:pPr>
            <a:r>
              <a:rPr lang="tr-TR" b="1" dirty="0">
                <a:solidFill>
                  <a:srgbClr val="C00000"/>
                </a:solidFill>
              </a:rPr>
              <a:t>Bir doğruya üzerindeki bir noktadan dikme inmek ve dışındaki bir </a:t>
            </a:r>
            <a:r>
              <a:rPr lang="tr-TR" b="1" dirty="0" smtClean="0">
                <a:solidFill>
                  <a:srgbClr val="C00000"/>
                </a:solidFill>
              </a:rPr>
              <a:t>noktadan dikme </a:t>
            </a:r>
            <a:r>
              <a:rPr lang="tr-TR" b="1" dirty="0">
                <a:solidFill>
                  <a:srgbClr val="C00000"/>
                </a:solidFill>
              </a:rPr>
              <a:t>çıkmak</a:t>
            </a:r>
          </a:p>
          <a:p>
            <a:pPr marL="45720" indent="0">
              <a:buNone/>
            </a:pPr>
            <a:r>
              <a:rPr lang="tr-TR" b="1" dirty="0"/>
              <a:t>Dikme inmek: </a:t>
            </a:r>
            <a:endParaRPr lang="tr-TR" b="1" dirty="0" smtClean="0"/>
          </a:p>
          <a:p>
            <a:pPr marL="45720" indent="0">
              <a:buNone/>
            </a:pPr>
            <a:r>
              <a:rPr lang="tr-TR" dirty="0" smtClean="0"/>
              <a:t>P </a:t>
            </a:r>
            <a:r>
              <a:rPr lang="tr-TR" dirty="0"/>
              <a:t>noktası merkez olmak üzere bir yayla AB doğrusu kestirilir. Bulunan C ve D </a:t>
            </a:r>
            <a:r>
              <a:rPr lang="tr-TR" dirty="0" smtClean="0"/>
              <a:t>noktaları merkez </a:t>
            </a:r>
            <a:r>
              <a:rPr lang="tr-TR" dirty="0"/>
              <a:t>olmak üzere eşit yarıçaplı iki yay çizilerek E noktası bulunur. E ve P noktaları birleştirilir. </a:t>
            </a:r>
            <a:r>
              <a:rPr lang="tr-TR" dirty="0" smtClean="0"/>
              <a:t>EP istenen dikmedir</a:t>
            </a:r>
          </a:p>
          <a:p>
            <a:pPr marL="45720" indent="0">
              <a:buNone/>
            </a:pPr>
            <a:r>
              <a:rPr lang="tr-TR" b="1" dirty="0" smtClean="0"/>
              <a:t>Dikme çıkmak (doğrunun ucundan):</a:t>
            </a:r>
          </a:p>
          <a:p>
            <a:pPr marL="45720" indent="0">
              <a:buNone/>
            </a:pPr>
            <a:r>
              <a:rPr lang="tr-TR" dirty="0" smtClean="0"/>
              <a:t>B noktası merkez olmak üzere bir yay çizilir ve C noktası bulunur. Pergel aynı yarıçapta iken C noktası merkezli bir yay çizilir ve D noktası bulunur. DC doğrusu çizilir ve aynı uzunlukta uzatılarak E noktası bulunur. B ve E birleştirilir.</a:t>
            </a:r>
          </a:p>
          <a:p>
            <a:pPr marL="45720" indent="0">
              <a:buNone/>
            </a:pPr>
            <a:endParaRPr lang="tr-TR" dirty="0" smtClean="0"/>
          </a:p>
          <a:p>
            <a:pPr marL="45720" indent="0">
              <a:buNone/>
            </a:pPr>
            <a:endParaRPr lang="tr-TR"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782614" y="1219200"/>
            <a:ext cx="294322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782614" y="3819525"/>
            <a:ext cx="2961336" cy="288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12686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457200" y="1524000"/>
            <a:ext cx="4648200" cy="3703320"/>
          </a:xfrm>
        </p:spPr>
        <p:txBody>
          <a:bodyPr>
            <a:normAutofit/>
          </a:bodyPr>
          <a:lstStyle/>
          <a:p>
            <a:pPr marL="45720" indent="0">
              <a:buNone/>
            </a:pPr>
            <a:r>
              <a:rPr lang="tr-TR" sz="2000" b="1" dirty="0">
                <a:solidFill>
                  <a:srgbClr val="C00000"/>
                </a:solidFill>
              </a:rPr>
              <a:t>Yay veya dairenin merkezini bulmak</a:t>
            </a:r>
          </a:p>
          <a:p>
            <a:pPr marL="45720" indent="0">
              <a:buNone/>
            </a:pPr>
            <a:r>
              <a:rPr lang="tr-TR" sz="2000" dirty="0"/>
              <a:t>Yay veya daire üzerinde AB ve CD kirişleri alınır. Kirişlerin orta noktalarına çizilen dikmeler uzatılır. </a:t>
            </a:r>
            <a:r>
              <a:rPr lang="tr-TR" sz="2000" dirty="0" smtClean="0"/>
              <a:t>İki orta </a:t>
            </a:r>
            <a:r>
              <a:rPr lang="tr-TR" sz="2000" dirty="0"/>
              <a:t>dikmenin kesiştiği O noktası yayın veya dairenin </a:t>
            </a:r>
            <a:r>
              <a:rPr lang="tr-TR" sz="2000" dirty="0" smtClean="0"/>
              <a:t>merkezidir.</a:t>
            </a:r>
            <a:endParaRPr lang="tr-TR" sz="2000"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188941" y="3429000"/>
            <a:ext cx="4421659"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11593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685800" y="1600200"/>
            <a:ext cx="4343400" cy="3703320"/>
          </a:xfrm>
        </p:spPr>
        <p:txBody>
          <a:bodyPr>
            <a:normAutofit/>
          </a:bodyPr>
          <a:lstStyle/>
          <a:p>
            <a:pPr marL="45720" indent="0">
              <a:buNone/>
            </a:pPr>
            <a:r>
              <a:rPr lang="tr-TR" sz="2000" b="1" dirty="0"/>
              <a:t>Daire üzerindeki bir noktadan daireye teğet çizmek</a:t>
            </a:r>
          </a:p>
          <a:p>
            <a:pPr marL="45720" indent="0">
              <a:buNone/>
            </a:pPr>
            <a:r>
              <a:rPr lang="tr-TR" sz="2000" dirty="0"/>
              <a:t>A noktası merkez olmak üzere OA yarıçaplı yay çizilerek B noktası bulunur. OB birleştirilerek </a:t>
            </a:r>
            <a:r>
              <a:rPr lang="tr-TR" sz="2000" dirty="0" smtClean="0"/>
              <a:t>uzatılır. BC=OB </a:t>
            </a:r>
            <a:r>
              <a:rPr lang="tr-TR" sz="2000" dirty="0"/>
              <a:t>alınarak C noktası bulunur. C ile A birleştirilerek teğet </a:t>
            </a:r>
            <a:r>
              <a:rPr lang="tr-TR" sz="2000" dirty="0" smtClean="0"/>
              <a:t>çizilir.</a:t>
            </a:r>
            <a:endParaRPr lang="tr-TR" sz="2000"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079776" y="1981200"/>
            <a:ext cx="4048125" cy="2916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1159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304800" y="914400"/>
            <a:ext cx="4032504" cy="5715000"/>
          </a:xfrm>
        </p:spPr>
        <p:txBody>
          <a:bodyPr>
            <a:normAutofit fontScale="85000" lnSpcReduction="20000"/>
          </a:bodyPr>
          <a:lstStyle/>
          <a:p>
            <a:pPr marL="45720" indent="0">
              <a:buNone/>
            </a:pPr>
            <a:r>
              <a:rPr lang="tr-TR" b="1" dirty="0">
                <a:solidFill>
                  <a:srgbClr val="C00000"/>
                </a:solidFill>
              </a:rPr>
              <a:t>Kesişen iki doğruyu yarıçapı verilen yayla birleştirmek</a:t>
            </a:r>
          </a:p>
          <a:p>
            <a:pPr marL="45720" indent="0">
              <a:buNone/>
            </a:pPr>
            <a:r>
              <a:rPr lang="tr-TR" b="1" dirty="0" smtClean="0"/>
              <a:t>1- </a:t>
            </a:r>
            <a:r>
              <a:rPr lang="tr-TR" b="1" dirty="0"/>
              <a:t>Kesişen iki doğru birbirine dikse: </a:t>
            </a:r>
            <a:r>
              <a:rPr lang="tr-TR" dirty="0"/>
              <a:t>Her doğrudan </a:t>
            </a:r>
            <a:r>
              <a:rPr lang="tr-TR" b="1" dirty="0"/>
              <a:t>r </a:t>
            </a:r>
            <a:r>
              <a:rPr lang="tr-TR" dirty="0"/>
              <a:t>uzaklığında olan birer paralel doğru çizilir.</a:t>
            </a:r>
          </a:p>
          <a:p>
            <a:pPr marL="45720" indent="0">
              <a:buNone/>
            </a:pPr>
            <a:r>
              <a:rPr lang="tr-TR" b="1" dirty="0" smtClean="0"/>
              <a:t>a.</a:t>
            </a:r>
            <a:r>
              <a:rPr lang="tr-TR" dirty="0" smtClean="0"/>
              <a:t>Paralel </a:t>
            </a:r>
            <a:r>
              <a:rPr lang="tr-TR" dirty="0"/>
              <a:t>doğruların kesiştiği O noktası, çizilecek yayın </a:t>
            </a:r>
            <a:r>
              <a:rPr lang="tr-TR" dirty="0" smtClean="0"/>
              <a:t>merkezidir.</a:t>
            </a:r>
          </a:p>
          <a:p>
            <a:pPr marL="45720" indent="0">
              <a:buNone/>
            </a:pPr>
            <a:r>
              <a:rPr lang="tr-TR" b="1" dirty="0" smtClean="0"/>
              <a:t>b.</a:t>
            </a:r>
            <a:r>
              <a:rPr lang="tr-TR" dirty="0" smtClean="0"/>
              <a:t>Pergel </a:t>
            </a:r>
            <a:r>
              <a:rPr lang="tr-TR" b="1" dirty="0"/>
              <a:t>r </a:t>
            </a:r>
            <a:r>
              <a:rPr lang="tr-TR" dirty="0"/>
              <a:t>kadar açılır. Merkezi C olan yay çizilir. A ve B noktaları bulunur. Pergel A ve </a:t>
            </a:r>
            <a:r>
              <a:rPr lang="tr-TR" dirty="0" smtClean="0"/>
              <a:t>B noktalarına </a:t>
            </a:r>
            <a:r>
              <a:rPr lang="tr-TR" dirty="0"/>
              <a:t>batırılıp iki doğruyu birleştirecek yayın merkezi O noktası bulunur</a:t>
            </a:r>
            <a:r>
              <a:rPr lang="tr-TR" dirty="0" smtClean="0"/>
              <a:t>.</a:t>
            </a:r>
          </a:p>
          <a:p>
            <a:pPr marL="45720" indent="0">
              <a:buNone/>
            </a:pPr>
            <a:r>
              <a:rPr lang="tr-TR" b="1" dirty="0" smtClean="0"/>
              <a:t>2-Kesişen </a:t>
            </a:r>
            <a:r>
              <a:rPr lang="tr-TR" b="1" dirty="0"/>
              <a:t>iki doğru arasındaki açı dar veya geniş ise: </a:t>
            </a:r>
            <a:r>
              <a:rPr lang="tr-TR" dirty="0"/>
              <a:t>Doğrulara </a:t>
            </a:r>
            <a:r>
              <a:rPr lang="tr-TR" b="1" dirty="0"/>
              <a:t>r </a:t>
            </a:r>
            <a:r>
              <a:rPr lang="tr-TR" dirty="0"/>
              <a:t>uzaklığında iki </a:t>
            </a:r>
            <a:r>
              <a:rPr lang="tr-TR" dirty="0" smtClean="0"/>
              <a:t>paralel çizilerek </a:t>
            </a:r>
            <a:r>
              <a:rPr lang="tr-TR" dirty="0"/>
              <a:t>merkez O noktası bulunur. O noktasından doğrulara çizilen dikmelerle A ve B </a:t>
            </a:r>
            <a:r>
              <a:rPr lang="tr-TR" dirty="0" smtClean="0"/>
              <a:t>teğet noktaları </a:t>
            </a:r>
            <a:r>
              <a:rPr lang="tr-TR" dirty="0"/>
              <a:t>bulunur. Pergel O noktasına batırılarak AB yayı ile doğrular birleştirilir</a:t>
            </a:r>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413161" y="1066800"/>
            <a:ext cx="444817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418526" y="3887773"/>
            <a:ext cx="4442809" cy="2852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11593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381000" y="1295400"/>
            <a:ext cx="3880104" cy="4572000"/>
          </a:xfrm>
        </p:spPr>
        <p:txBody>
          <a:bodyPr>
            <a:normAutofit fontScale="92500" lnSpcReduction="10000"/>
          </a:bodyPr>
          <a:lstStyle/>
          <a:p>
            <a:pPr marL="45720" indent="0">
              <a:buNone/>
            </a:pPr>
            <a:r>
              <a:rPr lang="tr-TR" b="1" dirty="0">
                <a:solidFill>
                  <a:srgbClr val="C00000"/>
                </a:solidFill>
              </a:rPr>
              <a:t>İki noktanın ve doğrunun yay ile birleştirilmesi</a:t>
            </a:r>
          </a:p>
          <a:p>
            <a:pPr marL="45720" indent="0">
              <a:buNone/>
            </a:pPr>
            <a:r>
              <a:rPr lang="tr-TR" dirty="0" smtClean="0"/>
              <a:t>a.Pergel </a:t>
            </a:r>
            <a:r>
              <a:rPr lang="tr-TR" dirty="0"/>
              <a:t>r kadar açılır. A ve B noktalarına batırılıp iki yay çizilerek O merkez noktası bulunarak r </a:t>
            </a:r>
            <a:r>
              <a:rPr lang="tr-TR" dirty="0" smtClean="0"/>
              <a:t>yarıçaplı yay çizilir.</a:t>
            </a:r>
          </a:p>
          <a:p>
            <a:pPr marL="45720" indent="0">
              <a:buNone/>
            </a:pPr>
            <a:r>
              <a:rPr lang="tr-TR" dirty="0" smtClean="0"/>
              <a:t>b.1-2 </a:t>
            </a:r>
            <a:r>
              <a:rPr lang="tr-TR" dirty="0"/>
              <a:t>doğrusuna B noktası tarafında r uzaklığında paralel doğru çizilir. Pergel </a:t>
            </a:r>
            <a:r>
              <a:rPr lang="tr-TR" dirty="0" smtClean="0"/>
              <a:t>r kadar </a:t>
            </a:r>
            <a:r>
              <a:rPr lang="tr-TR" dirty="0"/>
              <a:t>açılarak merkezi B olan bir yayla paralel doğru kestirilerek O noktası bulunur. O noktasından AB</a:t>
            </a:r>
          </a:p>
          <a:p>
            <a:pPr marL="45720" indent="0">
              <a:buNone/>
            </a:pPr>
            <a:r>
              <a:rPr lang="tr-TR" dirty="0"/>
              <a:t>yayı </a:t>
            </a:r>
            <a:r>
              <a:rPr lang="tr-TR" dirty="0" smtClean="0"/>
              <a:t>çizilir.</a:t>
            </a:r>
            <a:endParaRPr lang="tr-TR" dirty="0"/>
          </a:p>
        </p:txBody>
      </p:sp>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153363" y="1757966"/>
            <a:ext cx="4964879"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11593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533400" y="1447800"/>
            <a:ext cx="3727704" cy="3855720"/>
          </a:xfrm>
        </p:spPr>
        <p:txBody>
          <a:bodyPr>
            <a:normAutofit fontScale="92500"/>
          </a:bodyPr>
          <a:lstStyle/>
          <a:p>
            <a:pPr marL="45720" indent="0">
              <a:buNone/>
            </a:pPr>
            <a:r>
              <a:rPr lang="tr-TR" b="1" dirty="0">
                <a:solidFill>
                  <a:srgbClr val="C00000"/>
                </a:solidFill>
              </a:rPr>
              <a:t>İki daireyi r yayı ile birleştirmek</a:t>
            </a:r>
          </a:p>
          <a:p>
            <a:pPr marL="45720" indent="0">
              <a:buNone/>
            </a:pPr>
            <a:r>
              <a:rPr lang="tr-TR" dirty="0"/>
              <a:t>O1 merkezinden R1+r yarıçapıyla ve O2merkezinden R2+r yarıçapıyla birer yay çizilir. Yayların </a:t>
            </a:r>
            <a:r>
              <a:rPr lang="tr-TR" dirty="0" smtClean="0"/>
              <a:t>kesişme noktası </a:t>
            </a:r>
            <a:r>
              <a:rPr lang="tr-TR" dirty="0"/>
              <a:t>O3, çizilecek yayın merkezidir. O3 den O1 ve O2 merkezleri birer çizgi ile birleştirilir. A ve </a:t>
            </a:r>
            <a:r>
              <a:rPr lang="tr-TR" dirty="0" smtClean="0"/>
              <a:t>B teğet </a:t>
            </a:r>
            <a:r>
              <a:rPr lang="tr-TR" dirty="0"/>
              <a:t>noktaları bulunarak, R yayı ile </a:t>
            </a:r>
            <a:r>
              <a:rPr lang="tr-TR" dirty="0" smtClean="0"/>
              <a:t>birleştirilir.</a:t>
            </a:r>
            <a:endParaRPr lang="tr-TR" dirty="0"/>
          </a:p>
        </p:txBody>
      </p:sp>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236076" y="1867437"/>
            <a:ext cx="4876800" cy="2922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11593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228600" y="1143000"/>
            <a:ext cx="5029200" cy="4572000"/>
          </a:xfrm>
        </p:spPr>
        <p:txBody>
          <a:bodyPr>
            <a:normAutofit fontScale="92500"/>
          </a:bodyPr>
          <a:lstStyle/>
          <a:p>
            <a:pPr marL="45720" indent="0">
              <a:buNone/>
            </a:pPr>
            <a:r>
              <a:rPr lang="tr-TR" b="1" dirty="0">
                <a:solidFill>
                  <a:srgbClr val="C00000"/>
                </a:solidFill>
              </a:rPr>
              <a:t>Bir daire ile doğruyu r yayı ile birleştirmek (doğru dairenin içinde ise)</a:t>
            </a:r>
          </a:p>
          <a:p>
            <a:pPr marL="45720" indent="0">
              <a:buNone/>
            </a:pPr>
            <a:r>
              <a:rPr lang="tr-TR" dirty="0"/>
              <a:t>Önce 1-2 doğrusuna r kadar uzaklıkta bir paralel çizilir. Pergel (R-r) kadar açılarak merkez M </a:t>
            </a:r>
            <a:r>
              <a:rPr lang="tr-TR" dirty="0" smtClean="0"/>
              <a:t>olmak üzere </a:t>
            </a:r>
            <a:r>
              <a:rPr lang="tr-TR" dirty="0"/>
              <a:t>bir yay çizilerek paralel doğruyu kestiği O noktası bulunur. O noktası çizilecek yayın </a:t>
            </a:r>
            <a:r>
              <a:rPr lang="tr-TR" dirty="0" smtClean="0"/>
              <a:t>merkezidir. O </a:t>
            </a:r>
            <a:r>
              <a:rPr lang="tr-TR" dirty="0"/>
              <a:t>noktasından 1-2 doğrusuna indirilen dikme ile B teğet noktası bulunur. O noktası ile M noktası </a:t>
            </a:r>
            <a:r>
              <a:rPr lang="tr-TR" dirty="0" smtClean="0"/>
              <a:t>bir doğru </a:t>
            </a:r>
            <a:r>
              <a:rPr lang="tr-TR" dirty="0"/>
              <a:t>ile birleştirilip uzatılarak A teğet noktası bulunur. O noktası merkez olmak üzere çizilen </a:t>
            </a:r>
            <a:r>
              <a:rPr lang="tr-TR" dirty="0" smtClean="0"/>
              <a:t>r yarıçaplı </a:t>
            </a:r>
            <a:r>
              <a:rPr lang="tr-TR" dirty="0"/>
              <a:t>yay ile A ve B teğet noktaları birleştirilir.</a:t>
            </a:r>
          </a:p>
        </p:txBody>
      </p:sp>
      <p:pic>
        <p:nvPicPr>
          <p:cNvPr id="7170"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197699" y="1752600"/>
            <a:ext cx="3486150"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11593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457200" y="1371600"/>
            <a:ext cx="4495800" cy="4572000"/>
          </a:xfrm>
        </p:spPr>
        <p:txBody>
          <a:bodyPr>
            <a:normAutofit lnSpcReduction="10000"/>
          </a:bodyPr>
          <a:lstStyle/>
          <a:p>
            <a:pPr marL="45720" indent="0">
              <a:buNone/>
            </a:pPr>
            <a:r>
              <a:rPr lang="tr-TR" b="1" dirty="0">
                <a:solidFill>
                  <a:srgbClr val="C00000"/>
                </a:solidFill>
              </a:rPr>
              <a:t>Daire ile doğruyu yarıçapı verilen yayla birleştirmek (doğru dairenin </a:t>
            </a:r>
            <a:r>
              <a:rPr lang="tr-TR" b="1" dirty="0" smtClean="0">
                <a:solidFill>
                  <a:srgbClr val="C00000"/>
                </a:solidFill>
              </a:rPr>
              <a:t>dışında ise</a:t>
            </a:r>
            <a:r>
              <a:rPr lang="tr-TR" b="1" dirty="0">
                <a:solidFill>
                  <a:srgbClr val="C00000"/>
                </a:solidFill>
              </a:rPr>
              <a:t>)</a:t>
            </a:r>
          </a:p>
          <a:p>
            <a:pPr marL="45720" indent="0">
              <a:buNone/>
            </a:pPr>
            <a:r>
              <a:rPr lang="tr-TR" dirty="0"/>
              <a:t>1-2 doğrusundan yayın yarıçapı r kadar uzaklıkta bir paralel çizilir. Yarıçapı R+r ve merkezi M olan </a:t>
            </a:r>
            <a:r>
              <a:rPr lang="tr-TR" dirty="0" smtClean="0"/>
              <a:t>bir yay </a:t>
            </a:r>
            <a:r>
              <a:rPr lang="tr-TR" dirty="0"/>
              <a:t>çizilerek paralel doğruyu kestiği O noktası bulunur. O noktası çizilecek yayın merkezidir. </a:t>
            </a:r>
            <a:r>
              <a:rPr lang="tr-TR" dirty="0" smtClean="0"/>
              <a:t>O noktasından </a:t>
            </a:r>
            <a:r>
              <a:rPr lang="tr-TR" dirty="0"/>
              <a:t>1-2 doğrusuna indirilen dikme ve OM doğrusu yardımı ile A ve B teğet noktaları </a:t>
            </a:r>
            <a:r>
              <a:rPr lang="tr-TR" dirty="0" smtClean="0"/>
              <a:t>bulunur. Pergel </a:t>
            </a:r>
            <a:r>
              <a:rPr lang="tr-TR" dirty="0"/>
              <a:t>O noktasına batırılıp AB yayı </a:t>
            </a:r>
            <a:r>
              <a:rPr lang="tr-TR" dirty="0" smtClean="0"/>
              <a:t>çizilir.</a:t>
            </a:r>
            <a:endParaRPr lang="tr-TR" dirty="0"/>
          </a:p>
        </p:txBody>
      </p:sp>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923352" y="2217312"/>
            <a:ext cx="4219575"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7543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381000" y="1524000"/>
            <a:ext cx="3886200" cy="3703320"/>
          </a:xfrm>
        </p:spPr>
        <p:txBody>
          <a:bodyPr>
            <a:normAutofit fontScale="92500"/>
          </a:bodyPr>
          <a:lstStyle/>
          <a:p>
            <a:pPr marL="45720" indent="0">
              <a:buNone/>
            </a:pPr>
            <a:r>
              <a:rPr lang="tr-TR" b="1" dirty="0"/>
              <a:t>İki daire yayının yarıçapı bilinen yayla (r) birleştirilmesi</a:t>
            </a:r>
          </a:p>
          <a:p>
            <a:pPr marL="45720" indent="0">
              <a:buNone/>
            </a:pPr>
            <a:r>
              <a:rPr lang="tr-TR" dirty="0"/>
              <a:t>Merkezi M1 yarıçapı r-R1 ve merkezi M yarıçapı r-R olan yaylar çizilerek O merkez noktası bulunur. </a:t>
            </a:r>
            <a:r>
              <a:rPr lang="tr-TR" dirty="0" smtClean="0"/>
              <a:t>O noktası </a:t>
            </a:r>
            <a:r>
              <a:rPr lang="tr-TR" dirty="0"/>
              <a:t>M ve M1 ile birleştirilip uzatılarak A ve B teğet noktaları bulunur. Pergeler kadar açılarak </a:t>
            </a:r>
            <a:r>
              <a:rPr lang="tr-TR" dirty="0" smtClean="0"/>
              <a:t>O merkezli </a:t>
            </a:r>
            <a:r>
              <a:rPr lang="tr-TR" dirty="0"/>
              <a:t>AB yayı </a:t>
            </a:r>
            <a:r>
              <a:rPr lang="tr-TR" dirty="0" smtClean="0"/>
              <a:t>çizilir.</a:t>
            </a:r>
            <a:endParaRPr lang="tr-TR" dirty="0"/>
          </a:p>
        </p:txBody>
      </p:sp>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343400" y="2286000"/>
            <a:ext cx="4543425"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7543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685800" y="1600200"/>
            <a:ext cx="3575304" cy="3703320"/>
          </a:xfrm>
        </p:spPr>
        <p:txBody>
          <a:bodyPr>
            <a:normAutofit fontScale="92500"/>
          </a:bodyPr>
          <a:lstStyle/>
          <a:p>
            <a:pPr marL="45720" indent="0">
              <a:buNone/>
            </a:pPr>
            <a:r>
              <a:rPr lang="es-ES" b="1" dirty="0" err="1" smtClean="0">
                <a:solidFill>
                  <a:srgbClr val="C00000"/>
                </a:solidFill>
              </a:rPr>
              <a:t>Daire</a:t>
            </a:r>
            <a:r>
              <a:rPr lang="es-ES" b="1" dirty="0" smtClean="0">
                <a:solidFill>
                  <a:srgbClr val="C00000"/>
                </a:solidFill>
              </a:rPr>
              <a:t> </a:t>
            </a:r>
            <a:r>
              <a:rPr lang="es-ES" b="1" dirty="0" err="1">
                <a:solidFill>
                  <a:srgbClr val="C00000"/>
                </a:solidFill>
              </a:rPr>
              <a:t>ile</a:t>
            </a:r>
            <a:r>
              <a:rPr lang="es-ES" b="1" dirty="0">
                <a:solidFill>
                  <a:srgbClr val="C00000"/>
                </a:solidFill>
              </a:rPr>
              <a:t> </a:t>
            </a:r>
            <a:r>
              <a:rPr lang="es-ES" b="1" dirty="0" err="1">
                <a:solidFill>
                  <a:srgbClr val="C00000"/>
                </a:solidFill>
              </a:rPr>
              <a:t>yayı</a:t>
            </a:r>
            <a:r>
              <a:rPr lang="es-ES" b="1" dirty="0">
                <a:solidFill>
                  <a:srgbClr val="C00000"/>
                </a:solidFill>
              </a:rPr>
              <a:t>, </a:t>
            </a:r>
            <a:r>
              <a:rPr lang="es-ES" b="1" dirty="0" err="1">
                <a:solidFill>
                  <a:srgbClr val="C00000"/>
                </a:solidFill>
              </a:rPr>
              <a:t>yarıçapı</a:t>
            </a:r>
            <a:r>
              <a:rPr lang="es-ES" b="1" dirty="0">
                <a:solidFill>
                  <a:srgbClr val="C00000"/>
                </a:solidFill>
              </a:rPr>
              <a:t> </a:t>
            </a:r>
            <a:r>
              <a:rPr lang="es-ES" b="1" dirty="0" err="1">
                <a:solidFill>
                  <a:srgbClr val="C00000"/>
                </a:solidFill>
              </a:rPr>
              <a:t>verilen</a:t>
            </a:r>
            <a:r>
              <a:rPr lang="es-ES" b="1" dirty="0">
                <a:solidFill>
                  <a:srgbClr val="C00000"/>
                </a:solidFill>
              </a:rPr>
              <a:t> </a:t>
            </a:r>
            <a:r>
              <a:rPr lang="es-ES" b="1" dirty="0" err="1">
                <a:solidFill>
                  <a:srgbClr val="C00000"/>
                </a:solidFill>
              </a:rPr>
              <a:t>yayla</a:t>
            </a:r>
            <a:r>
              <a:rPr lang="es-ES" b="1" dirty="0">
                <a:solidFill>
                  <a:srgbClr val="C00000"/>
                </a:solidFill>
              </a:rPr>
              <a:t> </a:t>
            </a:r>
            <a:r>
              <a:rPr lang="es-ES" b="1" dirty="0" err="1">
                <a:solidFill>
                  <a:srgbClr val="C00000"/>
                </a:solidFill>
              </a:rPr>
              <a:t>birleştirmek</a:t>
            </a:r>
            <a:endParaRPr lang="es-ES" b="1" dirty="0">
              <a:solidFill>
                <a:srgbClr val="C00000"/>
              </a:solidFill>
            </a:endParaRPr>
          </a:p>
          <a:p>
            <a:pPr marL="45720" indent="0">
              <a:buNone/>
            </a:pPr>
            <a:r>
              <a:rPr lang="tr-TR" dirty="0"/>
              <a:t>Merkezi M yarıçapı r+R merkezi M1 yarıçapı r-R1 olan yaylar çizilerek O merkez noktası bulunur. </a:t>
            </a:r>
            <a:r>
              <a:rPr lang="tr-TR" dirty="0" smtClean="0"/>
              <a:t>O noktası </a:t>
            </a:r>
            <a:r>
              <a:rPr lang="tr-TR" dirty="0"/>
              <a:t>ile M ve M1 noktaları birleştirilip uzatılarak A ve B teğet noktaları bulunur. Pergel r </a:t>
            </a:r>
            <a:r>
              <a:rPr lang="tr-TR" dirty="0" smtClean="0"/>
              <a:t>kadar açılarak </a:t>
            </a:r>
            <a:r>
              <a:rPr lang="tr-TR" dirty="0"/>
              <a:t>O merkezli AB yayı </a:t>
            </a:r>
            <a:r>
              <a:rPr lang="tr-TR" dirty="0" smtClean="0"/>
              <a:t>çizilir.</a:t>
            </a:r>
            <a:endParaRPr lang="tr-TR" dirty="0"/>
          </a:p>
        </p:txBody>
      </p:sp>
      <p:pic>
        <p:nvPicPr>
          <p:cNvPr id="10242"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724400" y="1524000"/>
            <a:ext cx="3486542" cy="4040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754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p:sp>
        <p:nvSpPr>
          <p:cNvPr id="6" name="Content Placeholder 5"/>
          <p:cNvSpPr>
            <a:spLocks noGrp="1"/>
          </p:cNvSpPr>
          <p:nvPr>
            <p:ph sz="quarter" idx="13"/>
          </p:nvPr>
        </p:nvSpPr>
        <p:spPr>
          <a:xfrm>
            <a:off x="1066800" y="1981200"/>
            <a:ext cx="3346704" cy="3474720"/>
          </a:xfrm>
        </p:spPr>
        <p:txBody>
          <a:bodyPr>
            <a:normAutofit/>
          </a:bodyPr>
          <a:lstStyle/>
          <a:p>
            <a:pPr marL="45720" indent="0">
              <a:buNone/>
            </a:pPr>
            <a:r>
              <a:rPr lang="tr-TR" b="1" dirty="0" smtClean="0">
                <a:solidFill>
                  <a:srgbClr val="C00000"/>
                </a:solidFill>
              </a:rPr>
              <a:t>c.Yumuşak </a:t>
            </a:r>
            <a:r>
              <a:rPr lang="tr-TR" b="1" dirty="0">
                <a:solidFill>
                  <a:srgbClr val="C00000"/>
                </a:solidFill>
              </a:rPr>
              <a:t>kalemler: </a:t>
            </a:r>
            <a:endParaRPr lang="tr-TR" b="1" dirty="0" smtClean="0">
              <a:solidFill>
                <a:srgbClr val="C00000"/>
              </a:solidFill>
            </a:endParaRPr>
          </a:p>
          <a:p>
            <a:pPr marL="45720" indent="0">
              <a:buNone/>
            </a:pPr>
            <a:r>
              <a:rPr lang="tr-TR" sz="2000" dirty="0" smtClean="0"/>
              <a:t>2B</a:t>
            </a:r>
            <a:r>
              <a:rPr lang="tr-TR" sz="2000" dirty="0"/>
              <a:t>, 3B, 4B, 5B, 6B, 7B sembolleri ile gösterilir. Bu grupta rakamlar </a:t>
            </a:r>
            <a:r>
              <a:rPr lang="tr-TR" sz="2000" dirty="0" smtClean="0"/>
              <a:t>büyüdükçe yumuşaklık </a:t>
            </a:r>
            <a:r>
              <a:rPr lang="tr-TR" sz="2000" dirty="0"/>
              <a:t>artar. </a:t>
            </a: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419600" y="1752600"/>
            <a:ext cx="47244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86200" y="2933700"/>
            <a:ext cx="6172200" cy="3139321"/>
          </a:xfrm>
          <a:prstGeom prst="rect">
            <a:avLst/>
          </a:prstGeom>
        </p:spPr>
        <p:txBody>
          <a:bodyPr wrap="square">
            <a:spAutoFit/>
          </a:bodyPr>
          <a:lstStyle/>
          <a:p>
            <a:endParaRPr lang="pt-BR" dirty="0"/>
          </a:p>
          <a:p>
            <a:r>
              <a:rPr lang="pt-BR" dirty="0"/>
              <a:t>SERT KALEM SERİSİ</a:t>
            </a:r>
          </a:p>
          <a:p>
            <a:endParaRPr lang="pt-BR" dirty="0"/>
          </a:p>
          <a:p>
            <a:r>
              <a:rPr lang="pt-BR" dirty="0"/>
              <a:t>9H, 8H, 7H, 6H, 5H, 4H</a:t>
            </a:r>
          </a:p>
          <a:p>
            <a:r>
              <a:rPr lang="pt-BR" dirty="0" smtClean="0"/>
              <a:t>ORTA </a:t>
            </a:r>
            <a:r>
              <a:rPr lang="pt-BR" dirty="0"/>
              <a:t>KALEM SERİSİ</a:t>
            </a:r>
          </a:p>
          <a:p>
            <a:endParaRPr lang="pt-BR" dirty="0"/>
          </a:p>
          <a:p>
            <a:r>
              <a:rPr lang="pt-BR" dirty="0"/>
              <a:t>3H, 2H, H, F, HB, B</a:t>
            </a:r>
          </a:p>
          <a:p>
            <a:endParaRPr lang="pt-BR" dirty="0"/>
          </a:p>
          <a:p>
            <a:r>
              <a:rPr lang="pt-BR" dirty="0"/>
              <a:t>YUMUŞAK KALEM SERİSİ</a:t>
            </a:r>
          </a:p>
          <a:p>
            <a:endParaRPr lang="pt-BR" dirty="0"/>
          </a:p>
          <a:p>
            <a:r>
              <a:rPr lang="pt-BR" dirty="0"/>
              <a:t>2B, 3B, 4B, 5B, 6B, 7B</a:t>
            </a:r>
          </a:p>
        </p:txBody>
      </p:sp>
      <p:graphicFrame>
        <p:nvGraphicFramePr>
          <p:cNvPr id="4" name="Table 3"/>
          <p:cNvGraphicFramePr>
            <a:graphicFrameLocks noGrp="1"/>
          </p:cNvGraphicFramePr>
          <p:nvPr>
            <p:extLst>
              <p:ext uri="{D42A27DB-BD31-4B8C-83A1-F6EECF244321}">
                <p14:modId xmlns:p14="http://schemas.microsoft.com/office/powerpoint/2010/main" val="395842155"/>
              </p:ext>
            </p:extLst>
          </p:nvPr>
        </p:nvGraphicFramePr>
        <p:xfrm>
          <a:off x="457200" y="4596338"/>
          <a:ext cx="8382000" cy="1476683"/>
        </p:xfrm>
        <a:graphic>
          <a:graphicData uri="http://schemas.openxmlformats.org/drawingml/2006/table">
            <a:tbl>
              <a:tblPr firstRow="1" bandRow="1">
                <a:tableStyleId>{0E3FDE45-AF77-4B5C-9715-49D594BDF05E}</a:tableStyleId>
              </a:tblPr>
              <a:tblGrid>
                <a:gridCol w="2794000"/>
                <a:gridCol w="2794000"/>
                <a:gridCol w="2794000"/>
              </a:tblGrid>
              <a:tr h="7039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SERT KALEM SERİSİ</a:t>
                      </a:r>
                    </a:p>
                    <a:p>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ORTA KALEM SERİSİ</a:t>
                      </a:r>
                    </a:p>
                    <a:p>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YUMUŞAK KALEM SERİSİ</a:t>
                      </a:r>
                    </a:p>
                    <a:p>
                      <a:endParaRPr lang="tr-TR" dirty="0"/>
                    </a:p>
                  </a:txBody>
                  <a:tcPr/>
                </a:tc>
              </a:tr>
              <a:tr h="7727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9H, 8H, 7H, 6H, 5H, 4H</a:t>
                      </a:r>
                    </a:p>
                    <a:p>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3H, 2H, H, F, HB, B</a:t>
                      </a:r>
                    </a:p>
                    <a:p>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2B, 3B, 4B, 5B, 6B, 7B</a:t>
                      </a:r>
                    </a:p>
                    <a:p>
                      <a:endParaRPr lang="tr-TR" dirty="0"/>
                    </a:p>
                  </a:txBody>
                  <a:tcPr/>
                </a:tc>
              </a:tr>
            </a:tbl>
          </a:graphicData>
        </a:graphic>
      </p:graphicFrame>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6512511" cy="609600"/>
          </a:xfrm>
          <a:effectLst/>
        </p:spPr>
        <p:txBody>
          <a:bodyPr/>
          <a:lstStyle/>
          <a:p>
            <a:pPr marL="0" indent="0" algn="ctr">
              <a:buNone/>
            </a:pPr>
            <a:r>
              <a:rPr lang="tr-TR" sz="2400" dirty="0" smtClean="0">
                <a:solidFill>
                  <a:srgbClr val="C00000"/>
                </a:solidFill>
                <a:effectLst/>
              </a:rPr>
              <a:t>GEOMETRİK ÇİZİMLER</a:t>
            </a:r>
            <a:endParaRPr lang="tr-TR" sz="2400" dirty="0">
              <a:solidFill>
                <a:srgbClr val="C00000"/>
              </a:solidFill>
              <a:effectLst/>
            </a:endParaRPr>
          </a:p>
        </p:txBody>
      </p:sp>
      <p:sp>
        <p:nvSpPr>
          <p:cNvPr id="3" name="Content Placeholder 2"/>
          <p:cNvSpPr>
            <a:spLocks noGrp="1"/>
          </p:cNvSpPr>
          <p:nvPr>
            <p:ph sz="quarter" idx="13"/>
          </p:nvPr>
        </p:nvSpPr>
        <p:spPr>
          <a:xfrm>
            <a:off x="685800" y="1600200"/>
            <a:ext cx="3575304" cy="3703320"/>
          </a:xfrm>
        </p:spPr>
        <p:txBody>
          <a:bodyPr>
            <a:normAutofit/>
          </a:bodyPr>
          <a:lstStyle/>
          <a:p>
            <a:pPr marL="45720" indent="0">
              <a:buNone/>
            </a:pPr>
            <a:r>
              <a:rPr lang="tr-TR" sz="2000" b="1" dirty="0">
                <a:solidFill>
                  <a:srgbClr val="C00000"/>
                </a:solidFill>
              </a:rPr>
              <a:t>Beşgen çizmek</a:t>
            </a:r>
          </a:p>
          <a:p>
            <a:pPr marL="45720" indent="0">
              <a:buNone/>
            </a:pPr>
            <a:r>
              <a:rPr lang="tr-TR" sz="2000" dirty="0"/>
              <a:t>Çizilen dairenin OA yarıçapının M orta noktası bulunur. Pergel M noktasına batırılıp yarıçapı MB </a:t>
            </a:r>
            <a:r>
              <a:rPr lang="tr-TR" sz="2000" dirty="0" smtClean="0"/>
              <a:t>olan yay </a:t>
            </a:r>
            <a:r>
              <a:rPr lang="tr-TR" sz="2000" dirty="0"/>
              <a:t>çizilir ve C noktası bulunur BC uzunluğu beşgenin bir kenarının </a:t>
            </a:r>
            <a:r>
              <a:rPr lang="tr-TR" sz="2000" dirty="0" smtClean="0"/>
              <a:t>uzunluğudur.</a:t>
            </a:r>
            <a:endParaRPr lang="tr-TR" sz="2000" dirty="0"/>
          </a:p>
        </p:txBody>
      </p:sp>
      <p:pic>
        <p:nvPicPr>
          <p:cNvPr id="11266"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495800" y="1981200"/>
            <a:ext cx="357326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754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p:sp>
        <p:nvSpPr>
          <p:cNvPr id="6" name="Content Placeholder 5"/>
          <p:cNvSpPr>
            <a:spLocks noGrp="1"/>
          </p:cNvSpPr>
          <p:nvPr>
            <p:ph sz="quarter" idx="13"/>
          </p:nvPr>
        </p:nvSpPr>
        <p:spPr>
          <a:xfrm>
            <a:off x="685800" y="1524000"/>
            <a:ext cx="3810000" cy="3931920"/>
          </a:xfrm>
        </p:spPr>
        <p:txBody>
          <a:bodyPr>
            <a:normAutofit fontScale="92500"/>
          </a:bodyPr>
          <a:lstStyle/>
          <a:p>
            <a:pPr marL="45720" indent="0">
              <a:buNone/>
            </a:pPr>
            <a:r>
              <a:rPr lang="tr-TR" b="1" dirty="0" smtClean="0">
                <a:solidFill>
                  <a:srgbClr val="C00000"/>
                </a:solidFill>
              </a:rPr>
              <a:t>d.Takma </a:t>
            </a:r>
            <a:r>
              <a:rPr lang="tr-TR" b="1" dirty="0">
                <a:solidFill>
                  <a:srgbClr val="C00000"/>
                </a:solidFill>
              </a:rPr>
              <a:t>uçlu (versatil) kalemler: </a:t>
            </a:r>
            <a:endParaRPr lang="tr-TR" b="1" dirty="0" smtClean="0">
              <a:solidFill>
                <a:srgbClr val="C00000"/>
              </a:solidFill>
            </a:endParaRPr>
          </a:p>
          <a:p>
            <a:pPr marL="45720" indent="0">
              <a:buNone/>
            </a:pPr>
            <a:r>
              <a:rPr lang="tr-TR" dirty="0" smtClean="0"/>
              <a:t>0,3 </a:t>
            </a:r>
            <a:r>
              <a:rPr lang="tr-TR" dirty="0"/>
              <a:t>- 0,5 - 0,7 - 0,9 mm kalınlığındaki grafit uçların bir boru </a:t>
            </a:r>
            <a:r>
              <a:rPr lang="tr-TR" dirty="0" smtClean="0"/>
              <a:t>içinden geçirilmesiyle </a:t>
            </a:r>
            <a:r>
              <a:rPr lang="tr-TR" dirty="0"/>
              <a:t>oluşturulan kalemlerdir. Genellikle aynı kalınlıkta çizgi çizilebildiği için tercih </a:t>
            </a:r>
            <a:r>
              <a:rPr lang="tr-TR" dirty="0" smtClean="0"/>
              <a:t>edilir. Çizimin </a:t>
            </a:r>
            <a:r>
              <a:rPr lang="tr-TR" dirty="0"/>
              <a:t>özelliğine göre bu kalemlerden uçları B, HB ve F sertliklerinde olanlar tercih edilmelidir.</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3795" y="2286000"/>
            <a:ext cx="465020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p:sp>
        <p:nvSpPr>
          <p:cNvPr id="6" name="Content Placeholder 5"/>
          <p:cNvSpPr>
            <a:spLocks noGrp="1"/>
          </p:cNvSpPr>
          <p:nvPr>
            <p:ph sz="quarter" idx="13"/>
          </p:nvPr>
        </p:nvSpPr>
        <p:spPr>
          <a:xfrm>
            <a:off x="914400" y="1828800"/>
            <a:ext cx="3429000" cy="3474720"/>
          </a:xfrm>
        </p:spPr>
        <p:txBody>
          <a:bodyPr>
            <a:normAutofit fontScale="85000" lnSpcReduction="20000"/>
          </a:bodyPr>
          <a:lstStyle/>
          <a:p>
            <a:pPr marL="45720" indent="0">
              <a:buNone/>
            </a:pPr>
            <a:r>
              <a:rPr lang="tr-TR" b="1" dirty="0">
                <a:solidFill>
                  <a:srgbClr val="C00000"/>
                </a:solidFill>
              </a:rPr>
              <a:t>T </a:t>
            </a:r>
            <a:r>
              <a:rPr lang="tr-TR" b="1" dirty="0" smtClean="0">
                <a:solidFill>
                  <a:srgbClr val="C00000"/>
                </a:solidFill>
              </a:rPr>
              <a:t>CETVELİ </a:t>
            </a:r>
          </a:p>
          <a:p>
            <a:pPr>
              <a:buFont typeface="Arial" pitchFamily="34" charset="0"/>
              <a:buChar char="•"/>
            </a:pPr>
            <a:r>
              <a:rPr lang="tr-TR" dirty="0" smtClean="0"/>
              <a:t>T </a:t>
            </a:r>
            <a:r>
              <a:rPr lang="tr-TR" dirty="0"/>
              <a:t>cetveli çoklukla yatay, eğik </a:t>
            </a:r>
            <a:r>
              <a:rPr lang="tr-TR" dirty="0" smtClean="0"/>
              <a:t>ve birbirine </a:t>
            </a:r>
            <a:r>
              <a:rPr lang="tr-TR" dirty="0"/>
              <a:t>paralel çizgilerin çizilmesinde kullanılır. </a:t>
            </a:r>
            <a:endParaRPr lang="tr-TR" dirty="0" smtClean="0"/>
          </a:p>
          <a:p>
            <a:pPr>
              <a:buFont typeface="Arial" pitchFamily="34" charset="0"/>
              <a:buChar char="•"/>
            </a:pPr>
            <a:r>
              <a:rPr lang="tr-TR" dirty="0" smtClean="0"/>
              <a:t>Ayrıca gönyelerle yapılacak </a:t>
            </a:r>
            <a:r>
              <a:rPr lang="tr-TR" dirty="0"/>
              <a:t>çizimlerde </a:t>
            </a:r>
            <a:r>
              <a:rPr lang="tr-TR" dirty="0" smtClean="0"/>
              <a:t>gönyelere kılavuzluk eder.</a:t>
            </a:r>
          </a:p>
          <a:p>
            <a:pPr>
              <a:buFont typeface="Arial" pitchFamily="34" charset="0"/>
              <a:buChar char="•"/>
            </a:pPr>
            <a:r>
              <a:rPr lang="tr-TR" dirty="0" smtClean="0"/>
              <a:t>T </a:t>
            </a:r>
            <a:r>
              <a:rPr lang="tr-TR" dirty="0"/>
              <a:t>cetvelin baş kısmı, resim masasının sol kenarına dayandırılarak sol el ile aşağı yukarı hareket ettirilir</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351" y="1724025"/>
            <a:ext cx="34004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581400"/>
            <a:ext cx="336232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mc:AlternateContent xmlns:mc="http://schemas.openxmlformats.org/markup-compatibility/2006" xmlns:a14="http://schemas.microsoft.com/office/drawing/2010/main">
        <mc:Choice Requires="a14">
          <p:sp>
            <p:nvSpPr>
              <p:cNvPr id="6" name="Content Placeholder 5"/>
              <p:cNvSpPr>
                <a:spLocks noGrp="1"/>
              </p:cNvSpPr>
              <p:nvPr>
                <p:ph sz="quarter" idx="13"/>
              </p:nvPr>
            </p:nvSpPr>
            <p:spPr>
              <a:xfrm>
                <a:off x="304800" y="1752600"/>
                <a:ext cx="4038600" cy="3962400"/>
              </a:xfrm>
            </p:spPr>
            <p:txBody>
              <a:bodyPr>
                <a:normAutofit/>
              </a:bodyPr>
              <a:lstStyle/>
              <a:p>
                <a:pPr marL="45720" indent="0">
                  <a:buNone/>
                </a:pPr>
                <a:r>
                  <a:rPr lang="tr-TR" sz="2000" b="1" dirty="0" smtClean="0">
                    <a:solidFill>
                      <a:srgbClr val="C00000"/>
                    </a:solidFill>
                  </a:rPr>
                  <a:t>GÖNYELER</a:t>
                </a:r>
              </a:p>
              <a:p>
                <a:pPr marL="45720" indent="0">
                  <a:buNone/>
                </a:pPr>
                <a:r>
                  <a:rPr lang="tr-TR" sz="2000" dirty="0" smtClean="0"/>
                  <a:t>Belirli açılarda, çeşitli yönlerdeki çizglerin çizilmesinde ve istenilen açıların işaretlenmesinde kullanılırlar.</a:t>
                </a:r>
              </a:p>
              <a:p>
                <a:pPr marL="45720" indent="0">
                  <a:buNone/>
                </a:pPr>
                <a:r>
                  <a:rPr lang="tr-TR" sz="2000" dirty="0" smtClean="0"/>
                  <a:t>Standart göneler </a:t>
                </a:r>
                <a14:m>
                  <m:oMath xmlns:m="http://schemas.openxmlformats.org/officeDocument/2006/math">
                    <m:sSup>
                      <m:sSupPr>
                        <m:ctrlPr>
                          <a:rPr lang="tr-TR" sz="2000" i="1" smtClean="0">
                            <a:latin typeface="Cambria Math" panose="02040503050406030204" pitchFamily="18" charset="0"/>
                          </a:rPr>
                        </m:ctrlPr>
                      </m:sSupPr>
                      <m:e>
                        <m:r>
                          <a:rPr lang="tr-TR" sz="2000" b="0" i="1" smtClean="0">
                            <a:latin typeface="Cambria Math"/>
                          </a:rPr>
                          <m:t>45</m:t>
                        </m:r>
                      </m:e>
                      <m:sup>
                        <m:r>
                          <a:rPr lang="tr-TR" sz="2000" b="0" i="1" smtClean="0">
                            <a:latin typeface="Cambria Math"/>
                          </a:rPr>
                          <m:t>0</m:t>
                        </m:r>
                      </m:sup>
                    </m:sSup>
                  </m:oMath>
                </a14:m>
                <a:r>
                  <a:rPr lang="tr-TR" sz="2000" dirty="0" smtClean="0"/>
                  <a:t> ve </a:t>
                </a:r>
                <a14:m>
                  <m:oMath xmlns:m="http://schemas.openxmlformats.org/officeDocument/2006/math">
                    <m:sSup>
                      <m:sSupPr>
                        <m:ctrlPr>
                          <a:rPr lang="tr-TR" sz="2000" i="1">
                            <a:latin typeface="Cambria Math" panose="02040503050406030204" pitchFamily="18" charset="0"/>
                          </a:rPr>
                        </m:ctrlPr>
                      </m:sSupPr>
                      <m:e>
                        <m:r>
                          <a:rPr lang="tr-TR" sz="2000" b="0" i="1" smtClean="0">
                            <a:latin typeface="Cambria Math"/>
                          </a:rPr>
                          <m:t>30</m:t>
                        </m:r>
                      </m:e>
                      <m:sup>
                        <m:r>
                          <a:rPr lang="tr-TR" sz="2000" b="0" i="1">
                            <a:latin typeface="Cambria Math"/>
                          </a:rPr>
                          <m:t>0</m:t>
                        </m:r>
                      </m:sup>
                    </m:sSup>
                  </m:oMath>
                </a14:m>
                <a:r>
                  <a:rPr lang="tr-TR" sz="2000" dirty="0" smtClean="0"/>
                  <a:t>/</a:t>
                </a:r>
                <a:r>
                  <a:rPr lang="tr-TR" sz="2000" dirty="0"/>
                  <a:t> </a:t>
                </a:r>
                <a14:m>
                  <m:oMath xmlns:m="http://schemas.openxmlformats.org/officeDocument/2006/math">
                    <m:sSup>
                      <m:sSupPr>
                        <m:ctrlPr>
                          <a:rPr lang="tr-TR" sz="2000" i="1">
                            <a:latin typeface="Cambria Math" panose="02040503050406030204" pitchFamily="18" charset="0"/>
                          </a:rPr>
                        </m:ctrlPr>
                      </m:sSupPr>
                      <m:e>
                        <m:r>
                          <a:rPr lang="tr-TR" sz="2000" b="0" i="1" smtClean="0">
                            <a:latin typeface="Cambria Math"/>
                          </a:rPr>
                          <m:t>60</m:t>
                        </m:r>
                      </m:e>
                      <m:sup>
                        <m:r>
                          <a:rPr lang="tr-TR" sz="2000" b="0" i="1">
                            <a:latin typeface="Cambria Math"/>
                          </a:rPr>
                          <m:t>0</m:t>
                        </m:r>
                      </m:sup>
                    </m:sSup>
                  </m:oMath>
                </a14:m>
                <a:r>
                  <a:rPr lang="tr-TR" sz="2000" dirty="0" smtClean="0"/>
                  <a:t> olmak üzere iki çeşittir.</a:t>
                </a:r>
              </a:p>
              <a:p>
                <a:pPr marL="45720" indent="0">
                  <a:buNone/>
                </a:pPr>
                <a14:m>
                  <m:oMath xmlns:m="http://schemas.openxmlformats.org/officeDocument/2006/math">
                    <m:sSup>
                      <m:sSupPr>
                        <m:ctrlPr>
                          <a:rPr lang="tr-TR" sz="2000" i="1">
                            <a:latin typeface="Cambria Math" panose="02040503050406030204" pitchFamily="18" charset="0"/>
                          </a:rPr>
                        </m:ctrlPr>
                      </m:sSupPr>
                      <m:e>
                        <m:r>
                          <a:rPr lang="tr-TR" sz="2000" b="0" i="1" smtClean="0">
                            <a:latin typeface="Cambria Math"/>
                          </a:rPr>
                          <m:t>1</m:t>
                        </m:r>
                        <m:r>
                          <a:rPr lang="tr-TR" sz="2000" i="1">
                            <a:latin typeface="Cambria Math"/>
                          </a:rPr>
                          <m:t>5</m:t>
                        </m:r>
                      </m:e>
                      <m:sup>
                        <m:r>
                          <a:rPr lang="tr-TR" sz="2000" i="1">
                            <a:latin typeface="Cambria Math"/>
                          </a:rPr>
                          <m:t>0</m:t>
                        </m:r>
                      </m:sup>
                    </m:sSup>
                  </m:oMath>
                </a14:m>
                <a:r>
                  <a:rPr lang="tr-TR" sz="2000" dirty="0" smtClean="0"/>
                  <a:t> ve katlarında çizgiler çizmek mümkündür.</a:t>
                </a:r>
                <a:endParaRPr lang="tr-TR" sz="2000" dirty="0"/>
              </a:p>
            </p:txBody>
          </p:sp>
        </mc:Choice>
        <mc:Fallback xmlns="">
          <p:sp>
            <p:nvSpPr>
              <p:cNvPr id="6" name="Content Placeholder 5"/>
              <p:cNvSpPr>
                <a:spLocks noGrp="1" noRot="1" noChangeAspect="1" noMove="1" noResize="1" noEditPoints="1" noAdjustHandles="1" noChangeArrowheads="1" noChangeShapeType="1" noTextEdit="1"/>
              </p:cNvSpPr>
              <p:nvPr>
                <p:ph sz="quarter" idx="13"/>
              </p:nvPr>
            </p:nvSpPr>
            <p:spPr>
              <a:xfrm>
                <a:off x="304800" y="1752600"/>
                <a:ext cx="4038600" cy="3962400"/>
              </a:xfrm>
              <a:blipFill rotWithShape="1">
                <a:blip r:embed="rId2"/>
                <a:stretch>
                  <a:fillRect l="-302" t="-923" r="-2866"/>
                </a:stretch>
              </a:blipFill>
            </p:spPr>
            <p:txBody>
              <a:bodyPr/>
              <a:lstStyle/>
              <a:p>
                <a:r>
                  <a:rPr lang="tr-TR">
                    <a:noFill/>
                  </a:rPr>
                  <a:t> </a:t>
                </a:r>
              </a:p>
            </p:txBody>
          </p:sp>
        </mc:Fallback>
      </mc:AlternateContent>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1798"/>
          <a:stretch/>
        </p:blipFill>
        <p:spPr bwMode="auto">
          <a:xfrm>
            <a:off x="4886459" y="1424120"/>
            <a:ext cx="38290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1798"/>
          <a:stretch/>
        </p:blipFill>
        <p:spPr bwMode="auto">
          <a:xfrm>
            <a:off x="4886459" y="4081595"/>
            <a:ext cx="38290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mc:AlternateContent xmlns:mc="http://schemas.openxmlformats.org/markup-compatibility/2006" xmlns:a14="http://schemas.microsoft.com/office/drawing/2010/main">
        <mc:Choice Requires="a14">
          <p:sp>
            <p:nvSpPr>
              <p:cNvPr id="6" name="Content Placeholder 5"/>
              <p:cNvSpPr>
                <a:spLocks noGrp="1"/>
              </p:cNvSpPr>
              <p:nvPr>
                <p:ph sz="quarter" idx="13"/>
              </p:nvPr>
            </p:nvSpPr>
            <p:spPr>
              <a:xfrm>
                <a:off x="381000" y="1981200"/>
                <a:ext cx="3962400" cy="3200400"/>
              </a:xfrm>
            </p:spPr>
            <p:txBody>
              <a:bodyPr>
                <a:normAutofit/>
              </a:bodyPr>
              <a:lstStyle/>
              <a:p>
                <a:pPr marL="45720" indent="0">
                  <a:buNone/>
                </a:pPr>
                <a:r>
                  <a:rPr lang="tr-TR" sz="2000" b="1" dirty="0" smtClean="0">
                    <a:solidFill>
                      <a:srgbClr val="C00000"/>
                    </a:solidFill>
                  </a:rPr>
                  <a:t>AÇI ÖLÇERLER</a:t>
                </a:r>
              </a:p>
              <a:p>
                <a:pPr marL="45720" indent="0">
                  <a:buNone/>
                </a:pPr>
                <a:r>
                  <a:rPr lang="tr-TR" sz="2000" dirty="0"/>
                  <a:t>Açı gönyeleri (İletki), </a:t>
                </a:r>
                <a14:m>
                  <m:oMath xmlns:m="http://schemas.openxmlformats.org/officeDocument/2006/math">
                    <m:sSup>
                      <m:sSupPr>
                        <m:ctrlPr>
                          <a:rPr lang="tr-TR" sz="2000" i="1">
                            <a:latin typeface="Cambria Math" panose="02040503050406030204" pitchFamily="18" charset="0"/>
                          </a:rPr>
                        </m:ctrlPr>
                      </m:sSupPr>
                      <m:e>
                        <m:r>
                          <a:rPr lang="tr-TR" sz="2000" b="0" i="1" smtClean="0">
                            <a:latin typeface="Cambria Math"/>
                          </a:rPr>
                          <m:t>0</m:t>
                        </m:r>
                      </m:e>
                      <m:sup>
                        <m:r>
                          <a:rPr lang="tr-TR" sz="2000" i="1">
                            <a:latin typeface="Cambria Math"/>
                          </a:rPr>
                          <m:t>0</m:t>
                        </m:r>
                      </m:sup>
                    </m:sSup>
                  </m:oMath>
                </a14:m>
                <a:r>
                  <a:rPr lang="tr-TR" sz="2000" dirty="0"/>
                  <a:t> – </a:t>
                </a:r>
                <a14:m>
                  <m:oMath xmlns:m="http://schemas.openxmlformats.org/officeDocument/2006/math">
                    <m:sSup>
                      <m:sSupPr>
                        <m:ctrlPr>
                          <a:rPr lang="tr-TR" sz="2000" i="1">
                            <a:latin typeface="Cambria Math" panose="02040503050406030204" pitchFamily="18" charset="0"/>
                          </a:rPr>
                        </m:ctrlPr>
                      </m:sSupPr>
                      <m:e>
                        <m:r>
                          <a:rPr lang="tr-TR" sz="2000" b="0" i="1" smtClean="0">
                            <a:latin typeface="Cambria Math"/>
                          </a:rPr>
                          <m:t>180</m:t>
                        </m:r>
                      </m:e>
                      <m:sup>
                        <m:r>
                          <a:rPr lang="tr-TR" sz="2000" i="1">
                            <a:latin typeface="Cambria Math"/>
                          </a:rPr>
                          <m:t>0</m:t>
                        </m:r>
                      </m:sup>
                    </m:sSup>
                  </m:oMath>
                </a14:m>
                <a:r>
                  <a:rPr lang="tr-TR" sz="2000" dirty="0"/>
                  <a:t>  arasındaki açıların işaretlenerek çizilmesi </a:t>
                </a:r>
                <a:r>
                  <a:rPr lang="tr-TR" sz="2000" dirty="0" smtClean="0"/>
                  <a:t>veya ölçülmesi </a:t>
                </a:r>
                <a:r>
                  <a:rPr lang="tr-TR" sz="2000" dirty="0"/>
                  <a:t>amacıyla </a:t>
                </a:r>
                <a:r>
                  <a:rPr lang="tr-TR" sz="2000" dirty="0" smtClean="0"/>
                  <a:t>kullanılırlar. Değişik </a:t>
                </a:r>
                <a:r>
                  <a:rPr lang="tr-TR" sz="2000" dirty="0"/>
                  <a:t>biçimlerde saydam, yarı saydam </a:t>
                </a:r>
                <a:r>
                  <a:rPr lang="tr-TR" sz="2000" dirty="0" smtClean="0"/>
                  <a:t>ve renkli </a:t>
                </a:r>
                <a:r>
                  <a:rPr lang="tr-TR" sz="2000" dirty="0"/>
                  <a:t>plastikten yapılırlar.</a:t>
                </a:r>
              </a:p>
            </p:txBody>
          </p:sp>
        </mc:Choice>
        <mc:Fallback xmlns="">
          <p:sp>
            <p:nvSpPr>
              <p:cNvPr id="6" name="Content Placeholder 5"/>
              <p:cNvSpPr>
                <a:spLocks noGrp="1" noRot="1" noChangeAspect="1" noMove="1" noResize="1" noEditPoints="1" noAdjustHandles="1" noChangeArrowheads="1" noChangeShapeType="1" noTextEdit="1"/>
              </p:cNvSpPr>
              <p:nvPr>
                <p:ph sz="quarter" idx="13"/>
              </p:nvPr>
            </p:nvSpPr>
            <p:spPr>
              <a:xfrm>
                <a:off x="381000" y="1981200"/>
                <a:ext cx="3962400" cy="3200400"/>
              </a:xfrm>
              <a:blipFill rotWithShape="1">
                <a:blip r:embed="rId2"/>
                <a:stretch>
                  <a:fillRect l="-462" t="-1143" r="-1692"/>
                </a:stretch>
              </a:blipFill>
            </p:spPr>
            <p:txBody>
              <a:bodyPr/>
              <a:lstStyle/>
              <a:p>
                <a:r>
                  <a:rPr lang="tr-TR">
                    <a:noFill/>
                  </a:rPr>
                  <a:t> </a:t>
                </a:r>
              </a:p>
            </p:txBody>
          </p:sp>
        </mc:Fallback>
      </mc:AlternateContent>
      <p:pic>
        <p:nvPicPr>
          <p:cNvPr id="7171"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99324"/>
                    </a14:imgEffect>
                  </a14:imgLayer>
                </a14:imgProps>
              </a:ext>
              <a:ext uri="{28A0092B-C50C-407E-A947-70E740481C1C}">
                <a14:useLocalDpi xmlns:a14="http://schemas.microsoft.com/office/drawing/2010/main" val="0"/>
              </a:ext>
            </a:extLst>
          </a:blip>
          <a:srcRect/>
          <a:stretch>
            <a:fillRect/>
          </a:stretch>
        </p:blipFill>
        <p:spPr bwMode="auto">
          <a:xfrm>
            <a:off x="1828800" y="1164465"/>
            <a:ext cx="61087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684" b="98618" l="0" r="98400"/>
                    </a14:imgEffect>
                  </a14:imgLayer>
                </a14:imgProps>
              </a:ext>
              <a:ext uri="{28A0092B-C50C-407E-A947-70E740481C1C}">
                <a14:useLocalDpi xmlns:a14="http://schemas.microsoft.com/office/drawing/2010/main" val="0"/>
              </a:ext>
            </a:extLst>
          </a:blip>
          <a:srcRect/>
          <a:stretch>
            <a:fillRect/>
          </a:stretch>
        </p:blipFill>
        <p:spPr bwMode="auto">
          <a:xfrm>
            <a:off x="3886200" y="3810000"/>
            <a:ext cx="5024108" cy="3270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512511" cy="1143000"/>
          </a:xfrm>
          <a:effectLst/>
        </p:spPr>
        <p:txBody>
          <a:bodyPr/>
          <a:lstStyle/>
          <a:p>
            <a:pPr marL="0" indent="0" algn="ctr">
              <a:buNone/>
            </a:pPr>
            <a:r>
              <a:rPr lang="tr-TR" sz="2400" dirty="0" smtClean="0">
                <a:solidFill>
                  <a:srgbClr val="C00000"/>
                </a:solidFill>
                <a:effectLst/>
              </a:rPr>
              <a:t>TEKNİK RESİMDE KULLANILAN ARAÇ VE GEREÇLERİ</a:t>
            </a:r>
            <a:endParaRPr lang="tr-TR" sz="2400" dirty="0">
              <a:solidFill>
                <a:srgbClr val="C00000"/>
              </a:solidFill>
              <a:effectLst/>
            </a:endParaRPr>
          </a:p>
        </p:txBody>
      </p:sp>
      <p:sp>
        <p:nvSpPr>
          <p:cNvPr id="6" name="Content Placeholder 5"/>
          <p:cNvSpPr>
            <a:spLocks noGrp="1"/>
          </p:cNvSpPr>
          <p:nvPr>
            <p:ph sz="quarter" idx="13"/>
          </p:nvPr>
        </p:nvSpPr>
        <p:spPr>
          <a:xfrm>
            <a:off x="685800" y="1905000"/>
            <a:ext cx="3346704" cy="3474720"/>
          </a:xfrm>
        </p:spPr>
        <p:txBody>
          <a:bodyPr>
            <a:normAutofit/>
          </a:bodyPr>
          <a:lstStyle/>
          <a:p>
            <a:pPr marL="45720" indent="0">
              <a:buNone/>
            </a:pPr>
            <a:r>
              <a:rPr lang="tr-TR" sz="2000" b="1" dirty="0" smtClean="0">
                <a:solidFill>
                  <a:srgbClr val="C00000"/>
                </a:solidFill>
              </a:rPr>
              <a:t>EĞRİ CETVELLERİ (Pistoleler</a:t>
            </a:r>
            <a:r>
              <a:rPr lang="tr-TR" sz="2000" b="1" dirty="0">
                <a:solidFill>
                  <a:srgbClr val="C00000"/>
                </a:solidFill>
              </a:rPr>
              <a:t>)</a:t>
            </a:r>
          </a:p>
          <a:p>
            <a:pPr marL="45720" indent="0">
              <a:buNone/>
            </a:pPr>
            <a:r>
              <a:rPr lang="tr-TR" sz="2000" dirty="0"/>
              <a:t>Pergelle çizilemeyen eğriler, eğri cetvelleri ile çizilir. Eğri cetvelleri birbirine ekli değişik </a:t>
            </a:r>
            <a:r>
              <a:rPr lang="tr-TR" sz="2000" dirty="0" smtClean="0"/>
              <a:t>eğrilerden meydana gelir.</a:t>
            </a:r>
            <a:endParaRPr lang="tr-TR" sz="2000" b="1" dirty="0"/>
          </a:p>
        </p:txBody>
      </p:sp>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180" l="0" r="100000"/>
                    </a14:imgEffect>
                  </a14:imgLayer>
                </a14:imgProps>
              </a:ext>
              <a:ext uri="{28A0092B-C50C-407E-A947-70E740481C1C}">
                <a14:useLocalDpi xmlns:a14="http://schemas.microsoft.com/office/drawing/2010/main" val="0"/>
              </a:ext>
            </a:extLst>
          </a:blip>
          <a:srcRect/>
          <a:stretch>
            <a:fillRect/>
          </a:stretch>
        </p:blipFill>
        <p:spPr bwMode="auto">
          <a:xfrm>
            <a:off x="3507628" y="2667000"/>
            <a:ext cx="560632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0412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336</TotalTime>
  <Words>1545</Words>
  <Application>Microsoft Office PowerPoint</Application>
  <PresentationFormat>Ekran Gösterisi (4:3)</PresentationFormat>
  <Paragraphs>140</Paragraphs>
  <Slides>40</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40</vt:i4>
      </vt:variant>
    </vt:vector>
  </HeadingPairs>
  <TitlesOfParts>
    <vt:vector size="46" baseType="lpstr">
      <vt:lpstr>Arial</vt:lpstr>
      <vt:lpstr>Calibri</vt:lpstr>
      <vt:lpstr>Cambria Math</vt:lpstr>
      <vt:lpstr>Georgia</vt:lpstr>
      <vt:lpstr>Trebuchet MS</vt:lpstr>
      <vt:lpstr>Slipstream</vt:lpstr>
      <vt:lpstr> TEKNİK RESİM I</vt:lpstr>
      <vt:lpstr>TEKNİK RESİMDE KULLANILAN ARAÇ VE GEREÇLERİ</vt:lpstr>
      <vt:lpstr>TEKNİK RESİMDE KULLANILAN ARAÇ VE GEREÇLERİ</vt:lpstr>
      <vt:lpstr>TEKNİK RESİMDE KULLANILAN ARAÇ VE GEREÇLERİ</vt:lpstr>
      <vt:lpstr>TEKNİK RESİMDE KULLANILAN ARAÇ VE GEREÇLERİ</vt:lpstr>
      <vt:lpstr>TEKNİK RESİMDE KULLANILAN ARAÇ VE GEREÇLERİ</vt:lpstr>
      <vt:lpstr>TEKNİK RESİMDE KULLANILAN ARAÇ VE GEREÇLERİ</vt:lpstr>
      <vt:lpstr>TEKNİK RESİMDE KULLANILAN ARAÇ VE GEREÇLERİ</vt:lpstr>
      <vt:lpstr>TEKNİK RESİMDE KULLANILAN ARAÇ VE GEREÇLERİ</vt:lpstr>
      <vt:lpstr>TEKNİK RESİMDE KULLANILAN ARAÇ VE GEREÇLERİ</vt:lpstr>
      <vt:lpstr>TEKNİK RESİMDE KULLANILAN ARAÇ VE GEREÇLERİ</vt:lpstr>
      <vt:lpstr>TEKNİK RESİMDE KULLANILAN ARAÇ VE GEREÇLERİ</vt:lpstr>
      <vt:lpstr>TEKNİK RESİMDE KULLANILAN ARAÇ VE GEREÇLERİ</vt:lpstr>
      <vt:lpstr>TEKNİK RESİMDE KULLANILAN ARAÇ VE GEREÇLERİ</vt:lpstr>
      <vt:lpstr>TEKNİK RESİMDE KULLANILAN STANDARTLAR VE GEOMETRİK ÇİZİMLER</vt:lpstr>
      <vt:lpstr>TEKNİK RESİMDE KULLANILAN STANDARTLAR VE GEOMETRİK ÇİZİMLER</vt:lpstr>
      <vt:lpstr>ÇİZGİ TİPLERİNİN KULLANIMLARINA ÖRNEKLER </vt:lpstr>
      <vt:lpstr>ÇİZGİ TİPLERİNİN KULLANIMLARINA ÖRNEKLER </vt:lpstr>
      <vt:lpstr>ÇİZGİ TİPLERİNİN KULLANIMLARINA ÖRNEKLER </vt:lpstr>
      <vt:lpstr>ÇİZGİ TİPLERİNİN KULLANIMLARINA ÖRNEKLER </vt:lpstr>
      <vt:lpstr>ÇİZGİ TİPLERİNİN KULLANIMLARINA ÖRNEKLER </vt:lpstr>
      <vt:lpstr>ÇİZGİ TİPLERİNİN KULLANIMLARINA ÖRNEKLER </vt:lpstr>
      <vt:lpstr>ÇİZGİ TİPLERİNİN KULLANIMLARINA ÖRNEKLER </vt:lpstr>
      <vt:lpstr>PowerPoint Sunusu</vt:lpstr>
      <vt:lpstr>PowerPoint Sunusu</vt:lpstr>
      <vt:lpstr>TEKNİK RESİMDE KULLANILAN STANDARTLAR VE GEOMETRİK ÇİZİMLER</vt:lpstr>
      <vt:lpstr>TEKNİK RESİMDE KULLANILAN STANDARTLAR VE GEOMETRİK ÇİZİMLER</vt:lpstr>
      <vt:lpstr>TEKNİK RESİMDE KULLANILAN STANDARTLAR VE GEOMETRİK ÇİZİMLER</vt:lpstr>
      <vt:lpstr>GEOMETRİK ÇİZİMLER</vt:lpstr>
      <vt:lpstr>GEOMETRİK ÇİZİMLER</vt:lpstr>
      <vt:lpstr>GEOMETRİK ÇİZİMLER</vt:lpstr>
      <vt:lpstr>GEOMETRİK ÇİZİMLER</vt:lpstr>
      <vt:lpstr>GEOMETRİK ÇİZİMLER</vt:lpstr>
      <vt:lpstr>GEOMETRİK ÇİZİMLER</vt:lpstr>
      <vt:lpstr>GEOMETRİK ÇİZİMLER</vt:lpstr>
      <vt:lpstr>GEOMETRİK ÇİZİMLER</vt:lpstr>
      <vt:lpstr>GEOMETRİK ÇİZİMLER</vt:lpstr>
      <vt:lpstr>GEOMETRİK ÇİZİMLER</vt:lpstr>
      <vt:lpstr>GEOMETRİK ÇİZİMLER</vt:lpstr>
      <vt:lpstr>GEOMETRİK ÇİZİMLER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TEKNİK RESİM I</dc:title>
  <dc:creator>erkan</dc:creator>
  <cp:lastModifiedBy>erkan</cp:lastModifiedBy>
  <cp:revision>34</cp:revision>
  <dcterms:created xsi:type="dcterms:W3CDTF">2006-08-16T00:00:00Z</dcterms:created>
  <dcterms:modified xsi:type="dcterms:W3CDTF">2016-09-22T10:51:16Z</dcterms:modified>
</cp:coreProperties>
</file>